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4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4" r:id="rId5"/>
    <p:sldMasterId id="2147483718" r:id="rId6"/>
  </p:sldMasterIdLst>
  <p:notesMasterIdLst>
    <p:notesMasterId r:id="rId62"/>
  </p:notesMasterIdLst>
  <p:sldIdLst>
    <p:sldId id="368" r:id="rId7"/>
    <p:sldId id="338" r:id="rId8"/>
    <p:sldId id="339" r:id="rId9"/>
    <p:sldId id="340" r:id="rId10"/>
    <p:sldId id="341" r:id="rId11"/>
    <p:sldId id="372" r:id="rId12"/>
    <p:sldId id="363" r:id="rId13"/>
    <p:sldId id="364" r:id="rId14"/>
    <p:sldId id="354" r:id="rId15"/>
    <p:sldId id="357" r:id="rId16"/>
    <p:sldId id="360" r:id="rId17"/>
    <p:sldId id="365" r:id="rId18"/>
    <p:sldId id="361" r:id="rId19"/>
    <p:sldId id="356" r:id="rId20"/>
    <p:sldId id="370" r:id="rId21"/>
    <p:sldId id="268" r:id="rId22"/>
    <p:sldId id="376" r:id="rId23"/>
    <p:sldId id="316" r:id="rId24"/>
    <p:sldId id="410" r:id="rId25"/>
    <p:sldId id="411" r:id="rId26"/>
    <p:sldId id="401" r:id="rId27"/>
    <p:sldId id="378" r:id="rId28"/>
    <p:sldId id="388" r:id="rId29"/>
    <p:sldId id="405" r:id="rId30"/>
    <p:sldId id="355" r:id="rId31"/>
    <p:sldId id="412" r:id="rId32"/>
    <p:sldId id="390" r:id="rId33"/>
    <p:sldId id="409" r:id="rId34"/>
    <p:sldId id="393" r:id="rId35"/>
    <p:sldId id="403" r:id="rId36"/>
    <p:sldId id="395" r:id="rId37"/>
    <p:sldId id="413" r:id="rId38"/>
    <p:sldId id="414" r:id="rId39"/>
    <p:sldId id="415" r:id="rId40"/>
    <p:sldId id="396" r:id="rId41"/>
    <p:sldId id="397" r:id="rId42"/>
    <p:sldId id="399" r:id="rId43"/>
    <p:sldId id="385" r:id="rId44"/>
    <p:sldId id="398" r:id="rId45"/>
    <p:sldId id="400" r:id="rId46"/>
    <p:sldId id="387" r:id="rId47"/>
    <p:sldId id="406" r:id="rId48"/>
    <p:sldId id="416" r:id="rId49"/>
    <p:sldId id="407" r:id="rId50"/>
    <p:sldId id="417" r:id="rId51"/>
    <p:sldId id="418" r:id="rId52"/>
    <p:sldId id="419" r:id="rId53"/>
    <p:sldId id="343" r:id="rId54"/>
    <p:sldId id="344" r:id="rId55"/>
    <p:sldId id="349" r:id="rId56"/>
    <p:sldId id="362" r:id="rId57"/>
    <p:sldId id="277" r:id="rId58"/>
    <p:sldId id="276" r:id="rId59"/>
    <p:sldId id="278" r:id="rId60"/>
    <p:sldId id="345" r:id="rId6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D89820A5-FF4E-49A4-B55F-046772DCBC59}">
          <p14:sldIdLst>
            <p14:sldId id="368"/>
            <p14:sldId id="338"/>
          </p14:sldIdLst>
        </p14:section>
        <p14:section name="SPTPE" id="{48743AB3-B937-48E9-8074-7635E34AAEB8}">
          <p14:sldIdLst>
            <p14:sldId id="339"/>
            <p14:sldId id="340"/>
            <p14:sldId id="341"/>
            <p14:sldId id="372"/>
            <p14:sldId id="363"/>
            <p14:sldId id="364"/>
            <p14:sldId id="354"/>
            <p14:sldId id="357"/>
            <p14:sldId id="360"/>
            <p14:sldId id="365"/>
            <p14:sldId id="361"/>
            <p14:sldId id="356"/>
            <p14:sldId id="370"/>
          </p14:sldIdLst>
        </p14:section>
        <p14:section name="FIPU" id="{66F27AD4-2573-405C-BDB4-456758498E99}">
          <p14:sldIdLst>
            <p14:sldId id="268"/>
            <p14:sldId id="376"/>
            <p14:sldId id="316"/>
            <p14:sldId id="410"/>
            <p14:sldId id="411"/>
            <p14:sldId id="401"/>
            <p14:sldId id="378"/>
            <p14:sldId id="388"/>
            <p14:sldId id="405"/>
            <p14:sldId id="355"/>
            <p14:sldId id="412"/>
            <p14:sldId id="390"/>
            <p14:sldId id="409"/>
            <p14:sldId id="393"/>
            <p14:sldId id="403"/>
            <p14:sldId id="395"/>
            <p14:sldId id="413"/>
            <p14:sldId id="414"/>
            <p14:sldId id="415"/>
            <p14:sldId id="396"/>
            <p14:sldId id="397"/>
            <p14:sldId id="399"/>
            <p14:sldId id="385"/>
            <p14:sldId id="398"/>
            <p14:sldId id="400"/>
            <p14:sldId id="387"/>
            <p14:sldId id="406"/>
            <p14:sldId id="416"/>
            <p14:sldId id="407"/>
            <p14:sldId id="417"/>
            <p14:sldId id="418"/>
            <p14:sldId id="419"/>
          </p14:sldIdLst>
        </p14:section>
        <p14:section name="Contrat" id="{F11C14A2-E18B-4BB7-BF39-524E25FBDC79}">
          <p14:sldIdLst>
            <p14:sldId id="343"/>
            <p14:sldId id="344"/>
            <p14:sldId id="349"/>
            <p14:sldId id="362"/>
          </p14:sldIdLst>
        </p14:section>
        <p14:section name="Budget" id="{4FE4519E-111E-4747-9398-76802261B0BE}">
          <p14:sldIdLst>
            <p14:sldId id="277"/>
            <p14:sldId id="276"/>
            <p14:sldId id="278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890" userDrawn="1">
          <p15:clr>
            <a:srgbClr val="A4A3A4"/>
          </p15:clr>
        </p15:guide>
        <p15:guide id="2" orient="horz" pos="3612" userDrawn="1">
          <p15:clr>
            <a:srgbClr val="A4A3A4"/>
          </p15:clr>
        </p15:guide>
        <p15:guide id="3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LCZYNSKI Christine" initials="KC" lastIdx="3" clrIdx="0">
    <p:extLst>
      <p:ext uri="{19B8F6BF-5375-455C-9EA6-DF929625EA0E}">
        <p15:presenceInfo xmlns:p15="http://schemas.microsoft.com/office/powerpoint/2012/main" userId="S::christine.kolczynski@carsat-nordest.fr::3abc56b4-c981-468e-83cd-4b207c6632b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575A"/>
    <a:srgbClr val="00B0ED"/>
    <a:srgbClr val="AE66C5"/>
    <a:srgbClr val="0D46A7"/>
    <a:srgbClr val="6384BA"/>
    <a:srgbClr val="FFFF99"/>
    <a:srgbClr val="414141"/>
    <a:srgbClr val="8099D2"/>
    <a:srgbClr val="B17BC2"/>
    <a:srgbClr val="E32D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83" autoAdjust="0"/>
    <p:restoredTop sz="89307" autoAdjust="0"/>
  </p:normalViewPr>
  <p:slideViewPr>
    <p:cSldViewPr snapToGrid="0">
      <p:cViewPr varScale="1">
        <p:scale>
          <a:sx n="98" d="100"/>
          <a:sy n="98" d="100"/>
        </p:scale>
        <p:origin x="1368" y="84"/>
      </p:cViewPr>
      <p:guideLst>
        <p:guide orient="horz" pos="890"/>
        <p:guide orient="horz" pos="361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62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commentAuthors" Target="commentAuthor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61" Type="http://schemas.openxmlformats.org/officeDocument/2006/relationships/slide" Target="slides/slide5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tableStyles" Target="tableStyle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70AD4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2E5-4B15-BFE1-E5555CBDC6A6}"/>
              </c:ext>
            </c:extLst>
          </c:dPt>
          <c:dPt>
            <c:idx val="1"/>
            <c:bubble3D val="0"/>
            <c:spPr>
              <a:solidFill>
                <a:srgbClr val="4472C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2E5-4B15-BFE1-E5555CBDC6A6}"/>
              </c:ext>
            </c:extLst>
          </c:dPt>
          <c:dPt>
            <c:idx val="2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236-4B63-A55D-AC2D9A191913}"/>
              </c:ext>
            </c:extLst>
          </c:dPt>
          <c:dLbls>
            <c:dLbl>
              <c:idx val="0"/>
              <c:layout>
                <c:manualLayout>
                  <c:x val="-0.22413476043879982"/>
                  <c:y val="-9.559113566524646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2E5-4B15-BFE1-E5555CBDC6A6}"/>
                </c:ext>
              </c:extLst>
            </c:dLbl>
            <c:dLbl>
              <c:idx val="1"/>
              <c:layout>
                <c:manualLayout>
                  <c:x val="0.21305639880217259"/>
                  <c:y val="-9.067593460430524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302925151206152"/>
                      <c:h val="0.2022399406227411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B2E5-4B15-BFE1-E5555CBDC6A6}"/>
                </c:ext>
              </c:extLst>
            </c:dLbl>
            <c:dLbl>
              <c:idx val="2"/>
              <c:layout>
                <c:manualLayout>
                  <c:x val="0.14413706197617537"/>
                  <c:y val="0.205380312371541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236-4B63-A55D-AC2D9A1919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'SPTPE CP'!$A$1:$A$3</c:f>
              <c:strCache>
                <c:ptCount val="3"/>
                <c:pt idx="0">
                  <c:v>Subv. Ergo</c:v>
                </c:pt>
                <c:pt idx="1">
                  <c:v>SPTPE</c:v>
                </c:pt>
                <c:pt idx="2">
                  <c:v>Contrats de prévention</c:v>
                </c:pt>
              </c:strCache>
            </c:strRef>
          </c:cat>
          <c:val>
            <c:numRef>
              <c:f>'SPTPE CP'!$B$1:$B$3</c:f>
              <c:numCache>
                <c:formatCode>#\ ##0\ "€"</c:formatCode>
                <c:ptCount val="3"/>
                <c:pt idx="0">
                  <c:v>4320000</c:v>
                </c:pt>
                <c:pt idx="1">
                  <c:v>1700000</c:v>
                </c:pt>
                <c:pt idx="2">
                  <c:v>1300000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2E5-4B15-BFE1-E5555CBDC6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spPr>
            <a:solidFill>
              <a:srgbClr val="70AD47"/>
            </a:solidFill>
          </c:spPr>
          <c:dPt>
            <c:idx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CD3-40BE-841C-FB9B4105FABD}"/>
              </c:ext>
            </c:extLst>
          </c:dPt>
          <c:dPt>
            <c:idx val="1"/>
            <c:bubble3D val="0"/>
            <c:spPr>
              <a:solidFill>
                <a:srgbClr val="FFFFFF">
                  <a:lumMod val="65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CD3-40BE-841C-FB9B4105FABD}"/>
              </c:ext>
            </c:extLst>
          </c:dPt>
          <c:dPt>
            <c:idx val="2"/>
            <c:bubble3D val="0"/>
            <c:spPr>
              <a:solidFill>
                <a:srgbClr val="70AD4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CD3-40BE-841C-FB9B4105FABD}"/>
              </c:ext>
            </c:extLst>
          </c:dPt>
          <c:dLbls>
            <c:dLbl>
              <c:idx val="0"/>
              <c:layout>
                <c:manualLayout>
                  <c:x val="0.10850568370572869"/>
                  <c:y val="0.198696883468878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 rtl="0">
                    <a:defRPr lang="en-US"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6168646580975283"/>
                      <c:h val="0.3057917329714353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CD3-40BE-841C-FB9B4105FABD}"/>
                </c:ext>
              </c:extLst>
            </c:dLbl>
            <c:dLbl>
              <c:idx val="1"/>
              <c:layout>
                <c:manualLayout>
                  <c:x val="8.1291810074167539E-2"/>
                  <c:y val="-0.2000948078890228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 rtl="0">
                    <a:defRPr lang="en-US"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5104893960373027"/>
                      <c:h val="0.2755102040816326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CD3-40BE-841C-FB9B4105FABD}"/>
                </c:ext>
              </c:extLst>
            </c:dLbl>
            <c:dLbl>
              <c:idx val="2"/>
              <c:layout>
                <c:manualLayout>
                  <c:x val="0.16836372623150977"/>
                  <c:y val="-4.936525791418930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 rtl="0">
                    <a:defRPr lang="en-US"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999741406682174"/>
                      <c:h val="0.258276643990929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CD3-40BE-841C-FB9B4105FAB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'Contrats 20222'!$A$4:$A$5</c:f>
              <c:strCache>
                <c:ptCount val="2"/>
                <c:pt idx="0">
                  <c:v>Payées</c:v>
                </c:pt>
                <c:pt idx="1">
                  <c:v>Disponible</c:v>
                </c:pt>
              </c:strCache>
            </c:strRef>
          </c:cat>
          <c:val>
            <c:numRef>
              <c:f>'Contrats 20222'!$B$4:$B$5</c:f>
              <c:numCache>
                <c:formatCode>#\ ##0\ "€"</c:formatCode>
                <c:ptCount val="2"/>
                <c:pt idx="0">
                  <c:v>91602.5</c:v>
                </c:pt>
                <c:pt idx="1">
                  <c:v>4228397.5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CD3-40BE-841C-FB9B4105FA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B4F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7F2-46A0-BBCD-C44B551E991A}"/>
              </c:ext>
            </c:extLst>
          </c:dPt>
          <c:dPt>
            <c:idx val="1"/>
            <c:bubble3D val="0"/>
            <c:spPr>
              <a:solidFill>
                <a:srgbClr val="4472C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7F2-46A0-BBCD-C44B551E991A}"/>
              </c:ext>
            </c:extLst>
          </c:dPt>
          <c:dPt>
            <c:idx val="2"/>
            <c:bubble3D val="0"/>
            <c:spPr>
              <a:solidFill>
                <a:srgbClr val="FFFFFF">
                  <a:lumMod val="65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7F2-46A0-BBCD-C44B551E991A}"/>
              </c:ext>
            </c:extLst>
          </c:dPt>
          <c:dLbls>
            <c:dLbl>
              <c:idx val="0"/>
              <c:layout>
                <c:manualLayout>
                  <c:x val="-0.19510034417800226"/>
                  <c:y val="0.1072242063024826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23275637484614"/>
                      <c:h val="0.2243017878012989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7F2-46A0-BBCD-C44B551E991A}"/>
                </c:ext>
              </c:extLst>
            </c:dLbl>
            <c:dLbl>
              <c:idx val="1"/>
              <c:layout>
                <c:manualLayout>
                  <c:x val="-0.13578868738050265"/>
                  <c:y val="-0.1942342351642105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7F2-46A0-BBCD-C44B551E991A}"/>
                </c:ext>
              </c:extLst>
            </c:dLbl>
            <c:dLbl>
              <c:idx val="2"/>
              <c:layout>
                <c:manualLayout>
                  <c:x val="0.19275120289475656"/>
                  <c:y val="3.193500030484332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 rtl="0">
                    <a:defRPr lang="en-US"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999741406682174"/>
                      <c:h val="0.258276643990929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7F2-46A0-BBCD-C44B551E99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'Contrats 20222'!$C$4:$C$6</c:f>
              <c:strCache>
                <c:ptCount val="3"/>
                <c:pt idx="0">
                  <c:v>Réservées</c:v>
                </c:pt>
                <c:pt idx="1">
                  <c:v>Payées</c:v>
                </c:pt>
                <c:pt idx="2">
                  <c:v>Disponible</c:v>
                </c:pt>
              </c:strCache>
            </c:strRef>
          </c:cat>
          <c:val>
            <c:numRef>
              <c:f>'Contrats 20222'!$D$4:$D$6</c:f>
              <c:numCache>
                <c:formatCode>#\ ##0\ "€"</c:formatCode>
                <c:ptCount val="3"/>
                <c:pt idx="0">
                  <c:v>622743.21</c:v>
                </c:pt>
                <c:pt idx="1">
                  <c:v>283895.76</c:v>
                </c:pt>
                <c:pt idx="2">
                  <c:v>793361.03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7F2-46A0-BBCD-C44B551E99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7F2-46A0-BBCD-C44B551E991A}"/>
              </c:ext>
            </c:extLst>
          </c:dPt>
          <c:dPt>
            <c:idx val="1"/>
            <c:bubble3D val="0"/>
            <c:spPr>
              <a:solidFill>
                <a:srgbClr val="FFFFFF">
                  <a:lumMod val="65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7F2-46A0-BBCD-C44B551E991A}"/>
              </c:ext>
            </c:extLst>
          </c:dPt>
          <c:dLbls>
            <c:dLbl>
              <c:idx val="0"/>
              <c:layout>
                <c:manualLayout>
                  <c:x val="-0.19510034417800226"/>
                  <c:y val="0.1072242063024826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23275637484614"/>
                      <c:h val="0.2243017878012989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7F2-46A0-BBCD-C44B551E991A}"/>
                </c:ext>
              </c:extLst>
            </c:dLbl>
            <c:dLbl>
              <c:idx val="1"/>
              <c:layout>
                <c:manualLayout>
                  <c:x val="0.14804070735396438"/>
                  <c:y val="-0.2015846691869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 rtl="0">
                    <a:defRPr lang="en-US"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999741406682174"/>
                      <c:h val="0.258276643990929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47F2-46A0-BBCD-C44B551E99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'Contrats 20222'!$C$4:$C$5</c:f>
              <c:strCache>
                <c:ptCount val="2"/>
                <c:pt idx="0">
                  <c:v>Signés</c:v>
                </c:pt>
                <c:pt idx="1">
                  <c:v>Disponible</c:v>
                </c:pt>
              </c:strCache>
            </c:strRef>
          </c:cat>
          <c:val>
            <c:numRef>
              <c:f>'Contrats 20222'!$D$4:$D$5</c:f>
              <c:numCache>
                <c:formatCode>#\ ##0\ "€"</c:formatCode>
                <c:ptCount val="2"/>
                <c:pt idx="0">
                  <c:v>499249</c:v>
                </c:pt>
                <c:pt idx="1">
                  <c:v>800751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7F2-46A0-BBCD-C44B551E99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1F4047-A678-48B7-A32E-7E1AAFB8EBBC}" type="datetimeFigureOut">
              <a:rPr lang="fr-FR" smtClean="0"/>
              <a:t>11/10/2024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05513A-1CF3-4682-8597-ADB8BE83D4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2116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3" Type="http://schemas.openxmlformats.org/officeDocument/2006/relationships/hyperlink" Target="mailto:service.prevention@carsat-nordest.fr" TargetMode="External"/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3" Type="http://schemas.openxmlformats.org/officeDocument/2006/relationships/hyperlink" Target="mailto:service.prevention@carsat-nordest.fr" TargetMode="External"/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3" Type="http://schemas.openxmlformats.org/officeDocument/2006/relationships/hyperlink" Target="mailto:service.prevention@carsat-nordest.fr" TargetMode="External"/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2875" y="769938"/>
            <a:ext cx="6813550" cy="3833812"/>
          </a:xfrm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4995"/>
            <a:ext cx="5206153" cy="4308844"/>
          </a:xfrm>
          <a:noFill/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5973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Justificatifs 2023 en plus par rapport à 2022 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Copie du ou des devis détaillé(s)</a:t>
            </a:r>
            <a:endParaRPr lang="fr-FR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Copie du ou des bons de commande(s)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Duplicata ou copie de la ou des facture(s)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Copie du ou des bon(s) de livraison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Preuve de paiement : Extraits des relevés bancaires (les lignes concernant les autres opérations peuvent être masquées)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05513A-1CF3-4682-8597-ADB8BE83D419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00949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Justificatifs 2023 en plus par rapport à 2022 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Copie du ou des devis détaillé(s)</a:t>
            </a:r>
            <a:endParaRPr lang="fr-FR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Copie du ou des bons de commande(s)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Duplicata ou copie de la ou des facture(s)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Copie du ou des bon(s) de livraison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Preuve de paiement : Extraits des relevés bancaires (les lignes concernant les autres opérations peuvent être masquées)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05513A-1CF3-4682-8597-ADB8BE83D419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64470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Justificatifs 2023 en plus par rapport à 2022 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Copie du ou des devis détaillé(s)</a:t>
            </a:r>
            <a:endParaRPr lang="fr-FR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Copie du ou des bons de commande(s)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Duplicata ou copie de la ou des facture(s)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Copie du ou des bon(s) de livraison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Preuve de paiement : Extraits des relevés bancaires (les lignes concernant les autres opérations peuvent être masquées)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05513A-1CF3-4682-8597-ADB8BE83D419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95872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Justificatifs 2023 en plus par rapport à 2022 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Copie du ou des devis détaillé(s)</a:t>
            </a:r>
            <a:endParaRPr lang="fr-FR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Copie du ou des bons de commande(s)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Duplicata ou copie de la ou des facture(s)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Copie du ou des bon(s) de livraison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Preuve de paiement : Extraits des relevés bancaires (les lignes concernant les autres opérations peuvent être masquées)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05513A-1CF3-4682-8597-ADB8BE83D41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71423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73AB8B-6D17-C244-B144-C2D3D1B3AB3D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87719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79425" y="1279525"/>
            <a:ext cx="6142038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73AB8B-6D17-C244-B144-C2D3D1B3AB3D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64562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74625" y="1381125"/>
            <a:ext cx="6623050" cy="3725863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836ADF-D121-4CF7-BB50-81A3C0B9765C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r-FR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68283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79425" y="1279525"/>
            <a:ext cx="6142038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73AB8B-6D17-C244-B144-C2D3D1B3AB3D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44781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73AB8B-6D17-C244-B144-C2D3D1B3AB3D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53115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73AB8B-6D17-C244-B144-C2D3D1B3AB3D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3246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05513A-1CF3-4682-8597-ADB8BE83D419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34919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73AB8B-6D17-C244-B144-C2D3D1B3AB3D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6962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79425" y="1279525"/>
            <a:ext cx="6142038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73AB8B-6D17-C244-B144-C2D3D1B3AB3D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42290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73AB8B-6D17-C244-B144-C2D3D1B3AB3D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17904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79425" y="1279525"/>
            <a:ext cx="6142038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73AB8B-6D17-C244-B144-C2D3D1B3AB3D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28308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79425" y="1279525"/>
            <a:ext cx="6142038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4480"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73AB8B-6D17-C244-B144-C2D3D1B3AB3D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42703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79425" y="1279525"/>
            <a:ext cx="6142038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4480"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73AB8B-6D17-C244-B144-C2D3D1B3AB3D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20949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73AB8B-6D17-C244-B144-C2D3D1B3AB3D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12231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73AB8B-6D17-C244-B144-C2D3D1B3AB3D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17824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73AB8B-6D17-C244-B144-C2D3D1B3AB3D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846714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73AB8B-6D17-C244-B144-C2D3D1B3AB3D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80942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Justificatifs 2023 en plus par rapport à 2022 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Copie du ou des devis détaillé(s)</a:t>
            </a:r>
            <a:endParaRPr lang="fr-FR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Copie du ou des bons de commande(s)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Duplicata ou copie de la ou des facture(s)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Copie du ou des bon(s) de livraison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Preuve de paiement : Extraits des relevés bancaires (les lignes concernant les autres opérations peuvent être masquées)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05513A-1CF3-4682-8597-ADB8BE83D419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523302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73AB8B-6D17-C244-B144-C2D3D1B3AB3D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088566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73AB8B-6D17-C244-B144-C2D3D1B3AB3D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60467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73AB8B-6D17-C244-B144-C2D3D1B3AB3D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480853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73AB8B-6D17-C244-B144-C2D3D1B3AB3D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005081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73AB8B-6D17-C244-B144-C2D3D1B3AB3D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706808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05513A-1CF3-4682-8597-ADB8BE83D419}" type="slidenum">
              <a:rPr lang="fr-FR" smtClean="0"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222558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Ou </a:t>
            </a:r>
            <a:r>
              <a:rPr lang="fr-FR" b="1" dirty="0">
                <a:solidFill>
                  <a:srgbClr val="C4575A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service.prevention@carsat-nordest.fr</a:t>
            </a:r>
            <a:endParaRPr lang="fr-FR" b="1" dirty="0">
              <a:solidFill>
                <a:srgbClr val="C4575A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05513A-1CF3-4682-8597-ADB8BE83D419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136679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Ou </a:t>
            </a:r>
            <a:r>
              <a:rPr lang="fr-FR" b="1" dirty="0">
                <a:solidFill>
                  <a:srgbClr val="C4575A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service.prevention@carsat-nordest.fr</a:t>
            </a:r>
            <a:endParaRPr lang="fr-FR" b="1" dirty="0">
              <a:solidFill>
                <a:srgbClr val="C4575A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05513A-1CF3-4682-8597-ADB8BE83D419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499689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Ou </a:t>
            </a:r>
            <a:r>
              <a:rPr lang="fr-FR" b="1" dirty="0">
                <a:solidFill>
                  <a:srgbClr val="C4575A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service.prevention@carsat-nordest.fr</a:t>
            </a:r>
            <a:endParaRPr lang="fr-FR" b="1" dirty="0">
              <a:solidFill>
                <a:srgbClr val="C4575A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05513A-1CF3-4682-8597-ADB8BE83D419}" type="slidenum">
              <a:rPr lang="fr-FR" smtClean="0"/>
              <a:t>51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108658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149BDC-4ED4-F64F-98B8-9AFCB812CEB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0425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Font typeface="+mj-lt"/>
              <a:buNone/>
              <a:tabLst>
                <a:tab pos="457200" algn="l"/>
              </a:tabLst>
            </a:pPr>
            <a:endParaRPr lang="fr-FR" sz="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149BDC-4ED4-F64F-98B8-9AFCB812CEB3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91595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149BDC-4ED4-F64F-98B8-9AFCB812CEB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324377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05513A-1CF3-4682-8597-ADB8BE83D419}" type="slidenum">
              <a:rPr lang="fr-FR" smtClean="0"/>
              <a:t>55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06002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-   Echafaudage de pied Montage Démontage en Sécurité (MDS) ou échafaudage roulant MDS admis à la marque NF et répondant obligatoirement aux exigences du cahier des charges.</a:t>
            </a:r>
            <a:br>
              <a:rPr lang="fr-FR" dirty="0"/>
            </a:br>
            <a:r>
              <a:rPr lang="fr-FR" dirty="0"/>
              <a:t>-   En options (cumulables et obligatoirement associées à l’achat d’échafaudage) : remorque avec rack pour le transport des échafaudages ou escaliers d’accès pour échafaudages.</a:t>
            </a:r>
          </a:p>
          <a:p>
            <a:r>
              <a:rPr lang="fr-FR" dirty="0"/>
              <a:t>-    Protections des trémies d’escalier et d’ascenseurs</a:t>
            </a:r>
            <a:br>
              <a:rPr lang="fr-FR" dirty="0"/>
            </a:br>
            <a:r>
              <a:rPr lang="fr-FR" dirty="0"/>
              <a:t>-    Accès provisoires</a:t>
            </a:r>
            <a:br>
              <a:rPr lang="fr-FR" dirty="0"/>
            </a:br>
            <a:r>
              <a:rPr lang="fr-FR" dirty="0"/>
              <a:t>-    Passerelles d’accès, de franchissement ou de chargement/déchargement</a:t>
            </a:r>
            <a:br>
              <a:rPr lang="fr-FR" dirty="0"/>
            </a:br>
            <a:r>
              <a:rPr lang="fr-FR" dirty="0"/>
              <a:t>-    Quais de chargement/déchargement pour cheminement piéton</a:t>
            </a:r>
            <a:br>
              <a:rPr lang="fr-FR" dirty="0"/>
            </a:br>
            <a:r>
              <a:rPr lang="fr-FR" dirty="0"/>
              <a:t>-    Podiums de lavage pour bennes à béton</a:t>
            </a:r>
            <a:br>
              <a:rPr lang="fr-FR" dirty="0"/>
            </a:br>
            <a:r>
              <a:rPr lang="fr-FR" dirty="0"/>
              <a:t>-    Plateformes de travail en hauteur (PIR et PIRL)</a:t>
            </a:r>
            <a:br>
              <a:rPr lang="fr-FR" dirty="0"/>
            </a:br>
            <a:r>
              <a:rPr lang="fr-FR" dirty="0"/>
              <a:t>-    Micro PEMP faible largeur (90 cm max)</a:t>
            </a:r>
            <a:br>
              <a:rPr lang="fr-FR" dirty="0"/>
            </a:br>
            <a:r>
              <a:rPr lang="fr-FR" dirty="0"/>
              <a:t>-    Plateformes d’accès et de travail aux prémurs</a:t>
            </a:r>
            <a:br>
              <a:rPr lang="fr-FR" dirty="0"/>
            </a:br>
            <a:r>
              <a:rPr lang="fr-FR" dirty="0"/>
              <a:t>-    Plateformes d’accès en fond de fouille</a:t>
            </a:r>
            <a:br>
              <a:rPr lang="fr-FR" dirty="0"/>
            </a:br>
            <a:r>
              <a:rPr lang="fr-FR" dirty="0"/>
              <a:t>-    Blindages légers manuportables</a:t>
            </a:r>
            <a:br>
              <a:rPr lang="fr-FR" dirty="0"/>
            </a:br>
            <a:r>
              <a:rPr lang="fr-FR" dirty="0"/>
              <a:t>-    Garde-corps de blindage, pinces pour garde-corps de blindage (pour les détenteurs de blindages)</a:t>
            </a:r>
            <a:br>
              <a:rPr lang="fr-FR" dirty="0"/>
            </a:br>
            <a:r>
              <a:rPr lang="fr-FR" dirty="0"/>
              <a:t>-    Bungalows de chantier mobiles et autonomes, isolés et chauffés, destinés à héberger le personnel et comportant lave-mains et WC</a:t>
            </a:r>
            <a:br>
              <a:rPr lang="fr-FR" dirty="0"/>
            </a:br>
            <a:r>
              <a:rPr lang="fr-FR" dirty="0"/>
              <a:t>-    Coffrets électriques de chantier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05513A-1CF3-4682-8597-ADB8BE83D419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53018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Justificatifs 2023 en plus par rapport à 2022 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Copie du ou des devis détaillé(s)</a:t>
            </a:r>
            <a:endParaRPr lang="fr-FR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Copie du ou des bons de commande(s)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Duplicata ou copie de la ou des facture(s)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Copie du ou des bon(s) de livraison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Preuve de paiement : Extraits des relevés bancaires (les lignes concernant les autres opérations peuvent être masquées)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05513A-1CF3-4682-8597-ADB8BE83D419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10865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Justificatifs 2023 en plus par rapport à 2022 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Copie du ou des devis détaillé(s)</a:t>
            </a:r>
            <a:endParaRPr lang="fr-FR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Copie du ou des bons de commande(s)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Duplicata ou copie de la ou des facture(s)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Copie du ou des bon(s) de livraison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Preuve de paiement : Extraits des relevés bancaires (les lignes concernant les autres opérations peuvent être masquées)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05513A-1CF3-4682-8597-ADB8BE83D41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68566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Justificatifs 2023 en plus par rapport à 2022 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Copie du ou des devis détaillé(s)</a:t>
            </a:r>
            <a:endParaRPr lang="fr-FR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Copie du ou des bons de commande(s)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Duplicata ou copie de la ou des facture(s)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Copie du ou des bon(s) de livraison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Preuve de paiement : Extraits des relevés bancaires (les lignes concernant les autres opérations peuvent être masquées)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05513A-1CF3-4682-8597-ADB8BE83D419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30844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Justificatifs 2023 en plus par rapport à 2022 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Copie du ou des devis détaillé(s)</a:t>
            </a:r>
            <a:endParaRPr lang="fr-FR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Copie du ou des bons de commande(s)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Duplicata ou copie de la ou des facture(s)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Copie du ou des bon(s) de livraison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  <a:latin typeface="Arial" panose="020B0604020202020204" pitchFamily="34" charset="0"/>
              </a:rPr>
              <a:t>Preuve de paiement : Extraits des relevés bancaires (les lignes concernant les autres opérations peuvent être masquées)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05513A-1CF3-4682-8597-ADB8BE83D419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0551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75E1188-79A6-0C4D-A8C6-745C4B52612A}"/>
              </a:ext>
            </a:extLst>
          </p:cNvPr>
          <p:cNvSpPr/>
          <p:nvPr/>
        </p:nvSpPr>
        <p:spPr>
          <a:xfrm>
            <a:off x="479426" y="1628775"/>
            <a:ext cx="11233150" cy="47529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497A0D6-ACCF-8740-9D7D-BF7E154B83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7739" y="1736121"/>
            <a:ext cx="10292316" cy="1287760"/>
          </a:xfrm>
        </p:spPr>
        <p:txBody>
          <a:bodyPr anchor="b">
            <a:noAutofit/>
          </a:bodyPr>
          <a:lstStyle>
            <a:lvl1pPr algn="l">
              <a:lnSpc>
                <a:spcPts val="4100"/>
              </a:lnSpc>
              <a:defRPr sz="4000" b="1" i="0" cap="all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89D1CCA-B9F2-124C-AE3C-2064BFE330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7739" y="3192221"/>
            <a:ext cx="10292316" cy="1160716"/>
          </a:xfrm>
        </p:spPr>
        <p:txBody>
          <a:bodyPr>
            <a:noAutofit/>
          </a:bodyPr>
          <a:lstStyle>
            <a:lvl1pPr marL="0" indent="0" algn="l">
              <a:lnSpc>
                <a:spcPts val="3000"/>
              </a:lnSpc>
              <a:spcBef>
                <a:spcPts val="0"/>
              </a:spcBef>
              <a:buNone/>
              <a:defRPr sz="2800" b="0" cap="all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727269-DD24-6740-B8E5-3072545E7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45460-EE38-4E70-9E40-CCABFF0508BD}" type="datetimeFigureOut">
              <a:rPr lang="fr-FR" smtClean="0"/>
              <a:t>11/10/2024</a:t>
            </a:fld>
            <a:endParaRPr lang="fr-FR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97F28822-6E67-6D44-B1CE-3640C8DC87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47740" y="5730951"/>
            <a:ext cx="10292315" cy="393404"/>
          </a:xfrm>
        </p:spPr>
        <p:txBody>
          <a:bodyPr anchor="b">
            <a:normAutofit/>
          </a:bodyPr>
          <a:lstStyle>
            <a:lvl1pPr marL="0" indent="0" algn="r" defTabSz="914377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2400" b="1" kern="120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fr-FR" dirty="0"/>
              <a:t>Nom de la direction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FC5C9D4-65B4-4AB4-BC32-E72DFB91F3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43024" cy="162877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539DE2C-5964-46BF-943E-D88338E5D3D0}"/>
              </a:ext>
            </a:extLst>
          </p:cNvPr>
          <p:cNvSpPr/>
          <p:nvPr/>
        </p:nvSpPr>
        <p:spPr>
          <a:xfrm>
            <a:off x="479426" y="1628775"/>
            <a:ext cx="11233150" cy="47529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349A7A9-531C-4AAF-882A-3BF937E678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43024" cy="1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072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CEE6E2FE-5B0E-4B4D-9FF2-ED375BF1939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411" y="5745186"/>
            <a:ext cx="4197046" cy="111281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75E1188-79A6-0C4D-A8C6-745C4B52612A}"/>
              </a:ext>
            </a:extLst>
          </p:cNvPr>
          <p:cNvSpPr/>
          <p:nvPr/>
        </p:nvSpPr>
        <p:spPr>
          <a:xfrm>
            <a:off x="484703" y="476251"/>
            <a:ext cx="11227872" cy="525998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497A0D6-ACCF-8740-9D7D-BF7E154B83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2180" y="1777145"/>
            <a:ext cx="8182084" cy="1790273"/>
          </a:xfrm>
        </p:spPr>
        <p:txBody>
          <a:bodyPr anchor="b">
            <a:noAutofit/>
          </a:bodyPr>
          <a:lstStyle>
            <a:lvl1pPr algn="l">
              <a:lnSpc>
                <a:spcPts val="4100"/>
              </a:lnSpc>
              <a:defRPr sz="3700" b="1" i="0" cap="all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BB43F247-49A9-D843-A4E0-007CA1B5CCCE}"/>
              </a:ext>
            </a:extLst>
          </p:cNvPr>
          <p:cNvGrpSpPr/>
          <p:nvPr/>
        </p:nvGrpSpPr>
        <p:grpSpPr>
          <a:xfrm>
            <a:off x="-1024398" y="1875707"/>
            <a:ext cx="3065507" cy="3112809"/>
            <a:chOff x="-1208641" y="1508537"/>
            <a:chExt cx="3427093" cy="3479976"/>
          </a:xfrm>
        </p:grpSpPr>
        <p:sp>
          <p:nvSpPr>
            <p:cNvPr id="16" name="Forme libre 15">
              <a:extLst>
                <a:ext uri="{FF2B5EF4-FFF2-40B4-BE49-F238E27FC236}">
                  <a16:creationId xmlns:a16="http://schemas.microsoft.com/office/drawing/2014/main" id="{8ACD4DE6-C638-304D-98B7-68D0B54E67A1}"/>
                </a:ext>
              </a:extLst>
            </p:cNvPr>
            <p:cNvSpPr/>
            <p:nvPr userDrawn="1"/>
          </p:nvSpPr>
          <p:spPr>
            <a:xfrm>
              <a:off x="478463" y="1508537"/>
              <a:ext cx="1739989" cy="3479976"/>
            </a:xfrm>
            <a:custGeom>
              <a:avLst/>
              <a:gdLst>
                <a:gd name="connsiteX0" fmla="*/ 1 w 1739989"/>
                <a:gd name="connsiteY0" fmla="*/ 0 h 3479976"/>
                <a:gd name="connsiteX1" fmla="*/ 1739989 w 1739989"/>
                <a:gd name="connsiteY1" fmla="*/ 1739988 h 3479976"/>
                <a:gd name="connsiteX2" fmla="*/ 1 w 1739989"/>
                <a:gd name="connsiteY2" fmla="*/ 3479976 h 3479976"/>
                <a:gd name="connsiteX3" fmla="*/ 0 w 1739989"/>
                <a:gd name="connsiteY3" fmla="*/ 3479976 h 3479976"/>
                <a:gd name="connsiteX4" fmla="*/ 0 w 1739989"/>
                <a:gd name="connsiteY4" fmla="*/ 0 h 3479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9989" h="3479976">
                  <a:moveTo>
                    <a:pt x="1" y="0"/>
                  </a:moveTo>
                  <a:cubicBezTo>
                    <a:pt x="960970" y="0"/>
                    <a:pt x="1739989" y="779019"/>
                    <a:pt x="1739989" y="1739988"/>
                  </a:cubicBezTo>
                  <a:cubicBezTo>
                    <a:pt x="1739989" y="2700957"/>
                    <a:pt x="960970" y="3479976"/>
                    <a:pt x="1" y="3479976"/>
                  </a:cubicBezTo>
                  <a:lnTo>
                    <a:pt x="0" y="34799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sz="1800"/>
            </a:p>
          </p:txBody>
        </p:sp>
        <p:sp>
          <p:nvSpPr>
            <p:cNvPr id="15" name="Forme libre 14">
              <a:extLst>
                <a:ext uri="{FF2B5EF4-FFF2-40B4-BE49-F238E27FC236}">
                  <a16:creationId xmlns:a16="http://schemas.microsoft.com/office/drawing/2014/main" id="{39028EDE-31E7-594E-A87C-433118261AC8}"/>
                </a:ext>
              </a:extLst>
            </p:cNvPr>
            <p:cNvSpPr/>
            <p:nvPr userDrawn="1"/>
          </p:nvSpPr>
          <p:spPr>
            <a:xfrm>
              <a:off x="478463" y="2604644"/>
              <a:ext cx="643882" cy="1287762"/>
            </a:xfrm>
            <a:custGeom>
              <a:avLst/>
              <a:gdLst>
                <a:gd name="connsiteX0" fmla="*/ 1 w 643882"/>
                <a:gd name="connsiteY0" fmla="*/ 0 h 1287762"/>
                <a:gd name="connsiteX1" fmla="*/ 643882 w 643882"/>
                <a:gd name="connsiteY1" fmla="*/ 643881 h 1287762"/>
                <a:gd name="connsiteX2" fmla="*/ 1 w 643882"/>
                <a:gd name="connsiteY2" fmla="*/ 1287762 h 1287762"/>
                <a:gd name="connsiteX3" fmla="*/ 0 w 643882"/>
                <a:gd name="connsiteY3" fmla="*/ 1287762 h 1287762"/>
                <a:gd name="connsiteX4" fmla="*/ 0 w 643882"/>
                <a:gd name="connsiteY4" fmla="*/ 0 h 1287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3882" h="1287762">
                  <a:moveTo>
                    <a:pt x="1" y="0"/>
                  </a:moveTo>
                  <a:cubicBezTo>
                    <a:pt x="355607" y="0"/>
                    <a:pt x="643882" y="288275"/>
                    <a:pt x="643882" y="643881"/>
                  </a:cubicBezTo>
                  <a:cubicBezTo>
                    <a:pt x="643882" y="999487"/>
                    <a:pt x="355607" y="1287762"/>
                    <a:pt x="1" y="1287762"/>
                  </a:cubicBezTo>
                  <a:lnTo>
                    <a:pt x="0" y="12877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sz="1800"/>
            </a:p>
          </p:txBody>
        </p:sp>
        <p:sp>
          <p:nvSpPr>
            <p:cNvPr id="17" name="Arc 16">
              <a:extLst>
                <a:ext uri="{FF2B5EF4-FFF2-40B4-BE49-F238E27FC236}">
                  <a16:creationId xmlns:a16="http://schemas.microsoft.com/office/drawing/2014/main" id="{357BF1C8-B037-7145-B358-DD0347DA44DB}"/>
                </a:ext>
              </a:extLst>
            </p:cNvPr>
            <p:cNvSpPr/>
            <p:nvPr userDrawn="1"/>
          </p:nvSpPr>
          <p:spPr>
            <a:xfrm>
              <a:off x="-1208641" y="1551068"/>
              <a:ext cx="3345787" cy="3345787"/>
            </a:xfrm>
            <a:prstGeom prst="arc">
              <a:avLst>
                <a:gd name="adj1" fmla="val 2837438"/>
                <a:gd name="adj2" fmla="val 5468010"/>
              </a:avLst>
            </a:prstGeom>
            <a:ln w="165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sz="1800"/>
            </a:p>
          </p:txBody>
        </p:sp>
      </p:grpSp>
    </p:spTree>
    <p:extLst>
      <p:ext uri="{BB962C8B-B14F-4D97-AF65-F5344CB8AC3E}">
        <p14:creationId xmlns:p14="http://schemas.microsoft.com/office/powerpoint/2010/main" val="3939585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D6DD44-317A-D94C-BB35-08ED98E30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482481"/>
            <a:ext cx="11233150" cy="809307"/>
          </a:xfrm>
          <a:solidFill>
            <a:schemeClr val="tx2"/>
          </a:solidFill>
        </p:spPr>
        <p:txBody>
          <a:bodyPr lIns="360000" tIns="36000">
            <a:noAutofit/>
          </a:bodyPr>
          <a:lstStyle>
            <a:lvl1pPr>
              <a:lnSpc>
                <a:spcPts val="3100"/>
              </a:lnSpc>
              <a:defRPr sz="3000" b="1" cap="all" baseline="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F9C23C9-7940-4FC6-8F38-84DE56D703D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411" y="5745186"/>
            <a:ext cx="4197046" cy="1112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821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75E1188-79A6-0C4D-A8C6-745C4B52612A}"/>
              </a:ext>
            </a:extLst>
          </p:cNvPr>
          <p:cNvSpPr/>
          <p:nvPr/>
        </p:nvSpPr>
        <p:spPr>
          <a:xfrm>
            <a:off x="479426" y="1628775"/>
            <a:ext cx="11233150" cy="47529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497A0D6-ACCF-8740-9D7D-BF7E154B839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42363" y="3361382"/>
            <a:ext cx="5971143" cy="128776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6000" b="1" i="0" cap="all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fr-FR" dirty="0"/>
              <a:t>merci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43E3365-4027-481A-B7DB-67E073F9D8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43024" cy="1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77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FD428F-50D8-462C-A9C1-1EF855CCBD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D3ED9BF-3EA1-4C47-A4F3-46E9486A6B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735EDC7-C055-4676-882A-5A019DFE3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45460-EE38-4E70-9E40-CCABFF0508BD}" type="datetimeFigureOut">
              <a:rPr lang="fr-FR" smtClean="0"/>
              <a:t>11/10/2024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29D7DF5-2224-4196-8A50-B1E142143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468FD2A-CECC-4AAA-8AA6-CAEEE3083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EF695B4-3723-4081-A1B8-A74F1F5CE717}"/>
              </a:ext>
            </a:extLst>
          </p:cNvPr>
          <p:cNvSpPr txBox="1"/>
          <p:nvPr userDrawn="1"/>
        </p:nvSpPr>
        <p:spPr>
          <a:xfrm>
            <a:off x="2943808" y="3207011"/>
            <a:ext cx="61675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17DEC418-1C9F-4BE8-8014-612023F6EC0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46737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°1 CNAM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pour une image  2">
            <a:extLst>
              <a:ext uri="{FF2B5EF4-FFF2-40B4-BE49-F238E27FC236}">
                <a16:creationId xmlns:a16="http://schemas.microsoft.com/office/drawing/2014/main" id="{4A942647-1398-2A41-AAA1-AA7C84CCEB7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507203" y="2188868"/>
            <a:ext cx="11178000" cy="41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 b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08C5C4EE-51F7-9940-9606-76F8D4D73B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6802" y="2188869"/>
            <a:ext cx="11193074" cy="4157999"/>
          </a:xfrm>
          <a:prstGeom prst="rect">
            <a:avLst/>
          </a:prstGeom>
          <a:noFill/>
        </p:spPr>
        <p:txBody>
          <a:bodyPr lIns="251999" tIns="270000" rIns="90000" bIns="46800" anchor="t">
            <a:normAutofit/>
          </a:bodyPr>
          <a:lstStyle>
            <a:lvl1pPr algn="l">
              <a:lnSpc>
                <a:spcPct val="120000"/>
              </a:lnSpc>
              <a:spcAft>
                <a:spcPts val="0"/>
              </a:spcAft>
              <a:defRPr sz="4100"/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12" name="Espace réservé de la date 11">
            <a:extLst>
              <a:ext uri="{FF2B5EF4-FFF2-40B4-BE49-F238E27FC236}">
                <a16:creationId xmlns:a16="http://schemas.microsoft.com/office/drawing/2014/main" id="{03F3D622-9637-41B2-A77E-476826BB4A98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9899486" y="6372000"/>
            <a:ext cx="1800000" cy="288000"/>
          </a:xfrm>
        </p:spPr>
        <p:txBody>
          <a:bodyPr/>
          <a:lstStyle/>
          <a:p>
            <a:fld id="{7A90C9BA-8212-E643-99E2-71E2B6F6098A}" type="datetime1">
              <a:rPr lang="fr-FR" smtClean="0"/>
              <a:t>11/10/2024</a:t>
            </a:fld>
            <a:endParaRPr lang="fr-FR" dirty="0"/>
          </a:p>
        </p:txBody>
      </p:sp>
      <p:sp>
        <p:nvSpPr>
          <p:cNvPr id="7" name="Espace réservé du texte 13"/>
          <p:cNvSpPr>
            <a:spLocks noGrp="1"/>
          </p:cNvSpPr>
          <p:nvPr>
            <p:ph type="body" sz="quarter" idx="12" hasCustomPrompt="1"/>
          </p:nvPr>
        </p:nvSpPr>
        <p:spPr>
          <a:xfrm>
            <a:off x="736519" y="5031321"/>
            <a:ext cx="10935221" cy="7524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Aft>
                <a:spcPts val="0"/>
              </a:spcAft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sp>
        <p:nvSpPr>
          <p:cNvPr id="8" name="Espace réservé du texte 13"/>
          <p:cNvSpPr>
            <a:spLocks noGrp="1"/>
          </p:cNvSpPr>
          <p:nvPr>
            <p:ph type="body" sz="quarter" idx="13" hasCustomPrompt="1"/>
          </p:nvPr>
        </p:nvSpPr>
        <p:spPr>
          <a:xfrm>
            <a:off x="4389120" y="5943568"/>
            <a:ext cx="7276242" cy="38689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Symbol" panose="05050102010706020507" pitchFamily="18" charset="2"/>
              <a:buNone/>
              <a:tabLst/>
              <a:defRPr sz="1800" b="0" i="0"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Symbol" panose="05050102010706020507" pitchFamily="18" charset="2"/>
              <a:buNone/>
              <a:tabLst/>
              <a:defRPr/>
            </a:pPr>
            <a:r>
              <a:rPr lang="fr-FR" dirty="0"/>
              <a:t>Cliquez pour ajouter du texte (nom de l’entité émettrice)</a:t>
            </a:r>
          </a:p>
          <a:p>
            <a:pPr lvl="0"/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52" y="40501"/>
            <a:ext cx="4313010" cy="212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3420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°2 CNAM Couverture fond couleur +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pour une image  2">
            <a:extLst>
              <a:ext uri="{FF2B5EF4-FFF2-40B4-BE49-F238E27FC236}">
                <a16:creationId xmlns:a16="http://schemas.microsoft.com/office/drawing/2014/main" id="{4A942647-1398-2A41-AAA1-AA7C84CCEB7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437376" y="2188868"/>
            <a:ext cx="5247826" cy="41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 b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61993A03-7512-D045-9F2A-F91E04EFA96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6802" y="2188869"/>
            <a:ext cx="5930574" cy="4157999"/>
          </a:xfrm>
          <a:prstGeom prst="rect">
            <a:avLst/>
          </a:prstGeom>
          <a:solidFill>
            <a:schemeClr val="tx1"/>
          </a:solidFill>
        </p:spPr>
        <p:txBody>
          <a:bodyPr lIns="251999" tIns="270000" rIns="90000" bIns="46800" anchor="t">
            <a:normAutofit/>
          </a:bodyPr>
          <a:lstStyle>
            <a:lvl1pPr algn="l">
              <a:lnSpc>
                <a:spcPct val="120000"/>
              </a:lnSpc>
              <a:spcAft>
                <a:spcPts val="0"/>
              </a:spcAft>
              <a:defRPr sz="4100"/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B17E3FC-C8AD-432C-B477-A8A2BEAFFBF7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9900000" y="6372000"/>
            <a:ext cx="1800000" cy="288000"/>
          </a:xfrm>
        </p:spPr>
        <p:txBody>
          <a:bodyPr/>
          <a:lstStyle/>
          <a:p>
            <a:fld id="{B8C3EE7F-F74B-C644-8F10-503D241C2E0D}" type="datetime1">
              <a:rPr lang="fr-FR" smtClean="0"/>
              <a:t>11/10/2024</a:t>
            </a:fld>
            <a:endParaRPr lang="fr-FR" dirty="0"/>
          </a:p>
        </p:txBody>
      </p:sp>
      <p:sp>
        <p:nvSpPr>
          <p:cNvPr id="6" name="Espace réservé du texte 13"/>
          <p:cNvSpPr>
            <a:spLocks noGrp="1"/>
          </p:cNvSpPr>
          <p:nvPr>
            <p:ph type="body" sz="quarter" idx="12" hasCustomPrompt="1"/>
          </p:nvPr>
        </p:nvSpPr>
        <p:spPr>
          <a:xfrm>
            <a:off x="701459" y="4989121"/>
            <a:ext cx="5724395" cy="7524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0"/>
              </a:spcAft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sp>
        <p:nvSpPr>
          <p:cNvPr id="8" name="Espace réservé du texte 13"/>
          <p:cNvSpPr>
            <a:spLocks noGrp="1"/>
          </p:cNvSpPr>
          <p:nvPr>
            <p:ph type="body" sz="quarter" idx="13" hasCustomPrompt="1"/>
          </p:nvPr>
        </p:nvSpPr>
        <p:spPr>
          <a:xfrm>
            <a:off x="4951829" y="5987313"/>
            <a:ext cx="6748046" cy="329080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lnSpc>
                <a:spcPct val="100000"/>
              </a:lnSpc>
              <a:spcAft>
                <a:spcPts val="0"/>
              </a:spcAft>
              <a:defRPr sz="18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Cliquez pour ajouter du texte (nom de l’entité émettrice)</a:t>
            </a:r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52" y="40501"/>
            <a:ext cx="4313010" cy="212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7712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°3 CNAM Couverture fond cou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61993A03-7512-D045-9F2A-F91E04EFA96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6800" y="2188869"/>
            <a:ext cx="11178400" cy="4157999"/>
          </a:xfrm>
          <a:prstGeom prst="rect">
            <a:avLst/>
          </a:prstGeom>
          <a:solidFill>
            <a:schemeClr val="tx1"/>
          </a:solidFill>
        </p:spPr>
        <p:txBody>
          <a:bodyPr lIns="251999" tIns="270000" rIns="90000" bIns="46800" anchor="t">
            <a:normAutofit/>
          </a:bodyPr>
          <a:lstStyle>
            <a:lvl1pPr algn="l">
              <a:lnSpc>
                <a:spcPct val="120000"/>
              </a:lnSpc>
              <a:spcAft>
                <a:spcPts val="0"/>
              </a:spcAft>
              <a:defRPr sz="4100"/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2507B6F-FE6B-4F61-B061-42BC8C5E7C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00000" y="6372000"/>
            <a:ext cx="1800000" cy="288000"/>
          </a:xfrm>
        </p:spPr>
        <p:txBody>
          <a:bodyPr/>
          <a:lstStyle/>
          <a:p>
            <a:fld id="{283CFBEF-98C3-6C4D-AECE-A89E43EA2455}" type="datetime1">
              <a:rPr lang="fr-FR" smtClean="0"/>
              <a:t>11/10/2024</a:t>
            </a:fld>
            <a:endParaRPr lang="fr-FR" dirty="0"/>
          </a:p>
        </p:txBody>
      </p:sp>
      <p:sp>
        <p:nvSpPr>
          <p:cNvPr id="8" name="Espace réservé du texte 13"/>
          <p:cNvSpPr>
            <a:spLocks noGrp="1"/>
          </p:cNvSpPr>
          <p:nvPr>
            <p:ph type="body" sz="quarter" idx="12" hasCustomPrompt="1"/>
          </p:nvPr>
        </p:nvSpPr>
        <p:spPr>
          <a:xfrm>
            <a:off x="701458" y="4834373"/>
            <a:ext cx="10935221" cy="7524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Aft>
                <a:spcPts val="0"/>
              </a:spcAft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sp>
        <p:nvSpPr>
          <p:cNvPr id="9" name="Espace réservé du texte 13"/>
          <p:cNvSpPr>
            <a:spLocks noGrp="1"/>
          </p:cNvSpPr>
          <p:nvPr>
            <p:ph type="body" sz="quarter" idx="13" hasCustomPrompt="1"/>
          </p:nvPr>
        </p:nvSpPr>
        <p:spPr>
          <a:xfrm>
            <a:off x="4867423" y="5971704"/>
            <a:ext cx="6797940" cy="316555"/>
          </a:xfrm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Symbol" panose="05050102010706020507" pitchFamily="18" charset="2"/>
              <a:buNone/>
              <a:tabLst/>
              <a:defRPr sz="1800" b="0" i="0"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Symbol" panose="05050102010706020507" pitchFamily="18" charset="2"/>
              <a:buNone/>
              <a:tabLst/>
              <a:defRPr/>
            </a:pPr>
            <a:r>
              <a:rPr lang="fr-FR" dirty="0"/>
              <a:t>Cliquez pour ajouter du texte (nom de l’entité émettrice)</a:t>
            </a:r>
          </a:p>
          <a:p>
            <a:pPr lvl="0"/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52" y="40501"/>
            <a:ext cx="4313010" cy="212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1700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°1 CN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pour une image  2">
            <a:extLst>
              <a:ext uri="{FF2B5EF4-FFF2-40B4-BE49-F238E27FC236}">
                <a16:creationId xmlns:a16="http://schemas.microsoft.com/office/drawing/2014/main" id="{4A942647-1398-2A41-AAA1-AA7C84CCEB7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507203" y="2188868"/>
            <a:ext cx="11178000" cy="4158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 b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08C5C4EE-51F7-9940-9606-76F8D4D73B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6802" y="2188869"/>
            <a:ext cx="6840000" cy="4157999"/>
          </a:xfrm>
          <a:prstGeom prst="rect">
            <a:avLst/>
          </a:prstGeom>
          <a:noFill/>
        </p:spPr>
        <p:txBody>
          <a:bodyPr lIns="251999" tIns="270000" rIns="90000" bIns="46800" anchor="t">
            <a:normAutofit/>
          </a:bodyPr>
          <a:lstStyle>
            <a:lvl1pPr algn="l">
              <a:lnSpc>
                <a:spcPct val="120000"/>
              </a:lnSpc>
              <a:spcAft>
                <a:spcPts val="0"/>
              </a:spcAft>
              <a:defRPr sz="4100"/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12" name="Espace réservé de la date 11">
            <a:extLst>
              <a:ext uri="{FF2B5EF4-FFF2-40B4-BE49-F238E27FC236}">
                <a16:creationId xmlns:a16="http://schemas.microsoft.com/office/drawing/2014/main" id="{03F3D622-9637-41B2-A77E-476826BB4A98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9900000" y="6372000"/>
            <a:ext cx="1800000" cy="288000"/>
          </a:xfrm>
        </p:spPr>
        <p:txBody>
          <a:bodyPr/>
          <a:lstStyle/>
          <a:p>
            <a:fld id="{6C561DA0-B814-4EF6-AE72-CCC3C5D5FDED}" type="datetimeFigureOut">
              <a:rPr lang="fr-FR" smtClean="0"/>
              <a:pPr/>
              <a:t>11/10/2024</a:t>
            </a:fld>
            <a:endParaRPr lang="fr-FR" dirty="0"/>
          </a:p>
        </p:txBody>
      </p:sp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A1EADFE3-19F3-A24F-BA85-F0DD746D121A}"/>
              </a:ext>
            </a:extLst>
          </p:cNvPr>
          <p:cNvSpPr>
            <a:spLocks noGrp="1"/>
          </p:cNvSpPr>
          <p:nvPr>
            <p:ph type="pic" idx="20" hasCustomPrompt="1"/>
          </p:nvPr>
        </p:nvSpPr>
        <p:spPr>
          <a:xfrm>
            <a:off x="506803" y="336883"/>
            <a:ext cx="7385915" cy="168442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 b="0">
                <a:solidFill>
                  <a:schemeClr val="accent4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Logo Organisme</a:t>
            </a:r>
          </a:p>
        </p:txBody>
      </p:sp>
      <p:sp>
        <p:nvSpPr>
          <p:cNvPr id="7" name="Espace réservé du texte 13"/>
          <p:cNvSpPr>
            <a:spLocks noGrp="1"/>
          </p:cNvSpPr>
          <p:nvPr>
            <p:ph type="body" sz="quarter" idx="12" hasCustomPrompt="1"/>
          </p:nvPr>
        </p:nvSpPr>
        <p:spPr>
          <a:xfrm>
            <a:off x="701458" y="4834373"/>
            <a:ext cx="10935221" cy="7524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Aft>
                <a:spcPts val="0"/>
              </a:spcAft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sp>
        <p:nvSpPr>
          <p:cNvPr id="8" name="Espace réservé du texte 13"/>
          <p:cNvSpPr>
            <a:spLocks noGrp="1"/>
          </p:cNvSpPr>
          <p:nvPr>
            <p:ph type="body" sz="quarter" idx="13" hasCustomPrompt="1"/>
          </p:nvPr>
        </p:nvSpPr>
        <p:spPr>
          <a:xfrm>
            <a:off x="5962390" y="5999839"/>
            <a:ext cx="5688905" cy="324263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lnSpc>
                <a:spcPct val="100000"/>
              </a:lnSpc>
              <a:spcAft>
                <a:spcPts val="0"/>
              </a:spcAft>
              <a:defRPr sz="18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Cliquez pour ajouter du texte</a:t>
            </a:r>
          </a:p>
        </p:txBody>
      </p:sp>
    </p:spTree>
    <p:extLst>
      <p:ext uri="{BB962C8B-B14F-4D97-AF65-F5344CB8AC3E}">
        <p14:creationId xmlns:p14="http://schemas.microsoft.com/office/powerpoint/2010/main" val="21327092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°2 CN Couverture fond couleur +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pour une image  2">
            <a:extLst>
              <a:ext uri="{FF2B5EF4-FFF2-40B4-BE49-F238E27FC236}">
                <a16:creationId xmlns:a16="http://schemas.microsoft.com/office/drawing/2014/main" id="{4A942647-1398-2A41-AAA1-AA7C84CCEB7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437376" y="2188868"/>
            <a:ext cx="5247826" cy="4158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 b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61993A03-7512-D045-9F2A-F91E04EFA96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6802" y="2188869"/>
            <a:ext cx="5930574" cy="4157999"/>
          </a:xfrm>
          <a:prstGeom prst="rect">
            <a:avLst/>
          </a:prstGeom>
          <a:solidFill>
            <a:schemeClr val="accent4"/>
          </a:solidFill>
        </p:spPr>
        <p:txBody>
          <a:bodyPr lIns="251999" tIns="270000" rIns="90000" bIns="46800" anchor="t">
            <a:normAutofit/>
          </a:bodyPr>
          <a:lstStyle>
            <a:lvl1pPr algn="l">
              <a:lnSpc>
                <a:spcPct val="120000"/>
              </a:lnSpc>
              <a:spcAft>
                <a:spcPts val="0"/>
              </a:spcAft>
              <a:defRPr sz="4100"/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B17E3FC-C8AD-432C-B477-A8A2BEAFFBF7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9900000" y="6372000"/>
            <a:ext cx="1800000" cy="288000"/>
          </a:xfrm>
        </p:spPr>
        <p:txBody>
          <a:bodyPr/>
          <a:lstStyle/>
          <a:p>
            <a:fld id="{6C561DA0-B814-4EF6-AE72-CCC3C5D5FDED}" type="datetimeFigureOut">
              <a:rPr lang="fr-FR" smtClean="0"/>
              <a:pPr/>
              <a:t>11/10/2024</a:t>
            </a:fld>
            <a:endParaRPr lang="fr-FR" dirty="0"/>
          </a:p>
        </p:txBody>
      </p:sp>
      <p:sp>
        <p:nvSpPr>
          <p:cNvPr id="7" name="Espace réservé pour une image  2">
            <a:extLst>
              <a:ext uri="{FF2B5EF4-FFF2-40B4-BE49-F238E27FC236}">
                <a16:creationId xmlns:a16="http://schemas.microsoft.com/office/drawing/2014/main" id="{45636969-196D-9944-A942-B6A2D9480C96}"/>
              </a:ext>
            </a:extLst>
          </p:cNvPr>
          <p:cNvSpPr>
            <a:spLocks noGrp="1"/>
          </p:cNvSpPr>
          <p:nvPr>
            <p:ph type="pic" idx="20" hasCustomPrompt="1"/>
          </p:nvPr>
        </p:nvSpPr>
        <p:spPr>
          <a:xfrm>
            <a:off x="506803" y="336883"/>
            <a:ext cx="7385915" cy="168442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 b="0">
                <a:solidFill>
                  <a:schemeClr val="accent4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Logo Organisme</a:t>
            </a:r>
          </a:p>
        </p:txBody>
      </p:sp>
      <p:sp>
        <p:nvSpPr>
          <p:cNvPr id="6" name="Espace réservé du texte 13"/>
          <p:cNvSpPr>
            <a:spLocks noGrp="1"/>
          </p:cNvSpPr>
          <p:nvPr>
            <p:ph type="body" sz="quarter" idx="12" hasCustomPrompt="1"/>
          </p:nvPr>
        </p:nvSpPr>
        <p:spPr>
          <a:xfrm>
            <a:off x="701459" y="4834373"/>
            <a:ext cx="5724395" cy="7524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0"/>
              </a:spcAft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sp>
        <p:nvSpPr>
          <p:cNvPr id="8" name="Espace réservé du texte 13"/>
          <p:cNvSpPr>
            <a:spLocks noGrp="1"/>
          </p:cNvSpPr>
          <p:nvPr>
            <p:ph type="body" sz="quarter" idx="13" hasCustomPrompt="1"/>
          </p:nvPr>
        </p:nvSpPr>
        <p:spPr>
          <a:xfrm>
            <a:off x="5275385" y="6001381"/>
            <a:ext cx="6424491" cy="32908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Symbol" panose="05050102010706020507" pitchFamily="18" charset="2"/>
              <a:buNone/>
              <a:tabLst/>
              <a:defRPr sz="1800" i="0"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Symbol" panose="05050102010706020507" pitchFamily="18" charset="2"/>
              <a:buNone/>
              <a:tabLst/>
              <a:defRPr/>
            </a:pPr>
            <a:r>
              <a:rPr lang="fr-FR" dirty="0"/>
              <a:t>Cliquez pour ajouter du texte (nom de l’entité émettrice)</a:t>
            </a:r>
          </a:p>
          <a:p>
            <a:pPr lvl="0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839891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°3 CN Couverture fond cou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61993A03-7512-D045-9F2A-F91E04EFA96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6800" y="2188869"/>
            <a:ext cx="11178400" cy="4157999"/>
          </a:xfrm>
          <a:prstGeom prst="rect">
            <a:avLst/>
          </a:prstGeom>
          <a:solidFill>
            <a:schemeClr val="accent4"/>
          </a:solidFill>
        </p:spPr>
        <p:txBody>
          <a:bodyPr lIns="251999" tIns="270000" rIns="90000" bIns="46800" anchor="t">
            <a:normAutofit/>
          </a:bodyPr>
          <a:lstStyle>
            <a:lvl1pPr algn="l">
              <a:lnSpc>
                <a:spcPct val="120000"/>
              </a:lnSpc>
              <a:spcAft>
                <a:spcPts val="0"/>
              </a:spcAft>
              <a:defRPr sz="4100"/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2507B6F-FE6B-4F61-B061-42BC8C5E7C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00000" y="6372000"/>
            <a:ext cx="1800000" cy="288000"/>
          </a:xfrm>
        </p:spPr>
        <p:txBody>
          <a:bodyPr/>
          <a:lstStyle/>
          <a:p>
            <a:fld id="{6C561DA0-B814-4EF6-AE72-CCC3C5D5FDED}" type="datetimeFigureOut">
              <a:rPr lang="fr-FR" smtClean="0"/>
              <a:pPr/>
              <a:t>11/10/2024</a:t>
            </a:fld>
            <a:endParaRPr lang="fr-FR" dirty="0"/>
          </a:p>
        </p:txBody>
      </p:sp>
      <p:sp>
        <p:nvSpPr>
          <p:cNvPr id="5" name="Espace réservé pour une image  2">
            <a:extLst>
              <a:ext uri="{FF2B5EF4-FFF2-40B4-BE49-F238E27FC236}">
                <a16:creationId xmlns:a16="http://schemas.microsoft.com/office/drawing/2014/main" id="{859698BC-337F-3746-A8D1-B5CB5222645C}"/>
              </a:ext>
            </a:extLst>
          </p:cNvPr>
          <p:cNvSpPr>
            <a:spLocks noGrp="1"/>
          </p:cNvSpPr>
          <p:nvPr>
            <p:ph type="pic" idx="20" hasCustomPrompt="1"/>
          </p:nvPr>
        </p:nvSpPr>
        <p:spPr>
          <a:xfrm>
            <a:off x="506803" y="336883"/>
            <a:ext cx="7385915" cy="168442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 b="0">
                <a:solidFill>
                  <a:schemeClr val="accent4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Logo Organisme</a:t>
            </a:r>
          </a:p>
        </p:txBody>
      </p:sp>
      <p:sp>
        <p:nvSpPr>
          <p:cNvPr id="6" name="Espace réservé du texte 13"/>
          <p:cNvSpPr>
            <a:spLocks noGrp="1"/>
          </p:cNvSpPr>
          <p:nvPr>
            <p:ph type="body" sz="quarter" idx="12" hasCustomPrompt="1"/>
          </p:nvPr>
        </p:nvSpPr>
        <p:spPr>
          <a:xfrm>
            <a:off x="701458" y="4834373"/>
            <a:ext cx="10935221" cy="7524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Aft>
                <a:spcPts val="0"/>
              </a:spcAft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sp>
        <p:nvSpPr>
          <p:cNvPr id="7" name="Espace réservé du texte 13"/>
          <p:cNvSpPr>
            <a:spLocks noGrp="1"/>
          </p:cNvSpPr>
          <p:nvPr>
            <p:ph type="body" sz="quarter" idx="13" hasCustomPrompt="1"/>
          </p:nvPr>
        </p:nvSpPr>
        <p:spPr>
          <a:xfrm>
            <a:off x="4979963" y="5946118"/>
            <a:ext cx="6685397" cy="35621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Symbol" panose="05050102010706020507" pitchFamily="18" charset="2"/>
              <a:buNone/>
              <a:tabLst/>
              <a:defRPr sz="1800" b="0" i="0"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Symbol" panose="05050102010706020507" pitchFamily="18" charset="2"/>
              <a:buNone/>
              <a:tabLst/>
              <a:defRPr/>
            </a:pPr>
            <a:r>
              <a:rPr lang="fr-FR" dirty="0"/>
              <a:t>Cliquez pour ajouter du texte (nom de l’entité émettrice)</a:t>
            </a:r>
          </a:p>
          <a:p>
            <a:pPr lvl="0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7216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uverture avec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75E1188-79A6-0C4D-A8C6-745C4B52612A}"/>
              </a:ext>
            </a:extLst>
          </p:cNvPr>
          <p:cNvSpPr/>
          <p:nvPr/>
        </p:nvSpPr>
        <p:spPr>
          <a:xfrm>
            <a:off x="478467" y="1628775"/>
            <a:ext cx="11235071" cy="47529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4" name="Forme libre 13">
            <a:extLst>
              <a:ext uri="{FF2B5EF4-FFF2-40B4-BE49-F238E27FC236}">
                <a16:creationId xmlns:a16="http://schemas.microsoft.com/office/drawing/2014/main" id="{C98FE194-2F55-CC44-BACD-07104875FA3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425" y="1628775"/>
            <a:ext cx="8635695" cy="4752975"/>
          </a:xfrm>
          <a:custGeom>
            <a:avLst/>
            <a:gdLst>
              <a:gd name="connsiteX0" fmla="*/ 0 w 8645275"/>
              <a:gd name="connsiteY0" fmla="*/ 0 h 4102100"/>
              <a:gd name="connsiteX1" fmla="*/ 8645275 w 8645275"/>
              <a:gd name="connsiteY1" fmla="*/ 0 h 4102100"/>
              <a:gd name="connsiteX2" fmla="*/ 7473247 w 8645275"/>
              <a:gd name="connsiteY2" fmla="*/ 4102100 h 4102100"/>
              <a:gd name="connsiteX3" fmla="*/ 0 w 8645275"/>
              <a:gd name="connsiteY3" fmla="*/ 4102100 h 4102100"/>
              <a:gd name="connsiteX0" fmla="*/ 0 w 8645275"/>
              <a:gd name="connsiteY0" fmla="*/ 0 h 4102100"/>
              <a:gd name="connsiteX1" fmla="*/ 8645275 w 8645275"/>
              <a:gd name="connsiteY1" fmla="*/ 0 h 4102100"/>
              <a:gd name="connsiteX2" fmla="*/ 7277769 w 8645275"/>
              <a:gd name="connsiteY2" fmla="*/ 4102100 h 4102100"/>
              <a:gd name="connsiteX3" fmla="*/ 0 w 8645275"/>
              <a:gd name="connsiteY3" fmla="*/ 4102100 h 4102100"/>
              <a:gd name="connsiteX4" fmla="*/ 0 w 8645275"/>
              <a:gd name="connsiteY4" fmla="*/ 0 h 410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45275" h="4102100">
                <a:moveTo>
                  <a:pt x="0" y="0"/>
                </a:moveTo>
                <a:lnTo>
                  <a:pt x="8645275" y="0"/>
                </a:lnTo>
                <a:lnTo>
                  <a:pt x="7277769" y="4102100"/>
                </a:lnTo>
                <a:lnTo>
                  <a:pt x="0" y="41021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497A0D6-ACCF-8740-9D7D-BF7E154B83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7739" y="4129908"/>
            <a:ext cx="7300248" cy="1011077"/>
          </a:xfrm>
        </p:spPr>
        <p:txBody>
          <a:bodyPr anchor="b">
            <a:noAutofit/>
          </a:bodyPr>
          <a:lstStyle>
            <a:lvl1pPr algn="l">
              <a:lnSpc>
                <a:spcPts val="4100"/>
              </a:lnSpc>
              <a:defRPr sz="4000" b="1" i="0" cap="all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89D1CCA-B9F2-124C-AE3C-2064BFE330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7738" y="5257369"/>
            <a:ext cx="7126587" cy="771189"/>
          </a:xfrm>
        </p:spPr>
        <p:txBody>
          <a:bodyPr>
            <a:noAutofit/>
          </a:bodyPr>
          <a:lstStyle>
            <a:lvl1pPr marL="0" indent="0" algn="l" defTabSz="914377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2400" b="1" kern="120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727269-DD24-6740-B8E5-3072545E7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45460-EE38-4E70-9E40-CCABFF0508BD}" type="datetimeFigureOut">
              <a:rPr lang="fr-FR" smtClean="0"/>
              <a:t>11/10/2024</a:t>
            </a:fld>
            <a:endParaRPr lang="fr-FR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97F28822-6E67-6D44-B1CE-3640C8DC87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47987" y="4457704"/>
            <a:ext cx="3190639" cy="1666655"/>
          </a:xfrm>
        </p:spPr>
        <p:txBody>
          <a:bodyPr anchor="b">
            <a:normAutofit/>
          </a:bodyPr>
          <a:lstStyle>
            <a:lvl1pPr marL="0" indent="0" algn="r" defTabSz="914377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2400" b="1" kern="120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fr-FR" dirty="0"/>
              <a:t>Nom de la direction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D982075-5CA4-46E5-98C1-A44BEA14D1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43024" cy="162877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62B1093-7D2B-4D4C-925C-09014ABB4AB0}"/>
              </a:ext>
            </a:extLst>
          </p:cNvPr>
          <p:cNvSpPr/>
          <p:nvPr/>
        </p:nvSpPr>
        <p:spPr>
          <a:xfrm>
            <a:off x="478467" y="1628775"/>
            <a:ext cx="11235071" cy="47529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CF40DFB0-1B22-4F07-8DF1-EED604158E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43024" cy="1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3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3" pos="5745">
          <p15:clr>
            <a:srgbClr val="FBAE40"/>
          </p15:clr>
        </p15:guide>
        <p15:guide id="4" pos="4883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re 1">
            <a:extLst>
              <a:ext uri="{FF2B5EF4-FFF2-40B4-BE49-F238E27FC236}">
                <a16:creationId xmlns:a16="http://schemas.microsoft.com/office/drawing/2014/main" id="{6B3716BC-8FD3-496D-ACC7-678BE5DE6E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2596" y="482903"/>
            <a:ext cx="11186809" cy="5406942"/>
          </a:xfrm>
          <a:prstGeom prst="rect">
            <a:avLst/>
          </a:prstGeom>
          <a:solidFill>
            <a:schemeClr val="tx1"/>
          </a:solidFill>
        </p:spPr>
        <p:txBody>
          <a:bodyPr lIns="396000" tIns="180000">
            <a:normAutofit/>
          </a:bodyPr>
          <a:lstStyle>
            <a:lvl1pPr algn="l">
              <a:defRPr sz="2500"/>
            </a:lvl1pPr>
          </a:lstStyle>
          <a:p>
            <a:r>
              <a:rPr lang="fr-FR" dirty="0"/>
              <a:t>SOMMAIRE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198747" y="1268705"/>
            <a:ext cx="1080000" cy="55273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E34A377-C4E7-474E-AF9C-C0C1512C4B48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195323" y="1808727"/>
            <a:ext cx="3600000" cy="3600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6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32F40D82-1D3E-C543-A9C8-76923BEA9D35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198747" y="2272799"/>
            <a:ext cx="1080000" cy="55273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15" name="Espace réservé du texte 4">
            <a:extLst>
              <a:ext uri="{FF2B5EF4-FFF2-40B4-BE49-F238E27FC236}">
                <a16:creationId xmlns:a16="http://schemas.microsoft.com/office/drawing/2014/main" id="{86A352DF-AB9E-9B4F-AED0-504809360D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95323" y="2826889"/>
            <a:ext cx="3600000" cy="3600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6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9F35C531-5E0C-2348-94D4-E0DD456C2743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3198747" y="3276893"/>
            <a:ext cx="1080000" cy="55273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18" name="Espace réservé du texte 4">
            <a:extLst>
              <a:ext uri="{FF2B5EF4-FFF2-40B4-BE49-F238E27FC236}">
                <a16:creationId xmlns:a16="http://schemas.microsoft.com/office/drawing/2014/main" id="{115F9863-8A3D-CA4E-B187-7654539E5CA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95323" y="3845051"/>
            <a:ext cx="3600000" cy="3600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6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023166E1-6828-4A45-B43D-B0C2EE9820E9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3198747" y="4315607"/>
            <a:ext cx="1080000" cy="55273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21" name="Espace réservé du texte 4">
            <a:extLst>
              <a:ext uri="{FF2B5EF4-FFF2-40B4-BE49-F238E27FC236}">
                <a16:creationId xmlns:a16="http://schemas.microsoft.com/office/drawing/2014/main" id="{507F5AEF-E57D-BC4A-AC62-A4381DC446A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5323" y="4869697"/>
            <a:ext cx="3600000" cy="3600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6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39" name="Espace réservé du texte 2">
            <a:extLst>
              <a:ext uri="{FF2B5EF4-FFF2-40B4-BE49-F238E27FC236}">
                <a16:creationId xmlns:a16="http://schemas.microsoft.com/office/drawing/2014/main" id="{961AF32D-B3C4-B445-80F7-88D960D0C1D1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7554361" y="1254638"/>
            <a:ext cx="1080000" cy="55273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40" name="Espace réservé du texte 4">
            <a:extLst>
              <a:ext uri="{FF2B5EF4-FFF2-40B4-BE49-F238E27FC236}">
                <a16:creationId xmlns:a16="http://schemas.microsoft.com/office/drawing/2014/main" id="{E72F3648-22FD-2C45-9AA6-7AC920990BE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550935" y="1808727"/>
            <a:ext cx="3600000" cy="3600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6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42" name="Espace réservé du texte 2">
            <a:extLst>
              <a:ext uri="{FF2B5EF4-FFF2-40B4-BE49-F238E27FC236}">
                <a16:creationId xmlns:a16="http://schemas.microsoft.com/office/drawing/2014/main" id="{35295063-CF4F-3C4D-B623-028D3714E8AF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7554361" y="2258732"/>
            <a:ext cx="1080000" cy="55273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43" name="Espace réservé du texte 4">
            <a:extLst>
              <a:ext uri="{FF2B5EF4-FFF2-40B4-BE49-F238E27FC236}">
                <a16:creationId xmlns:a16="http://schemas.microsoft.com/office/drawing/2014/main" id="{DC69E802-F70E-CD47-80B7-94A25976D0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550935" y="2826889"/>
            <a:ext cx="3600000" cy="3600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6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45" name="Espace réservé du texte 2">
            <a:extLst>
              <a:ext uri="{FF2B5EF4-FFF2-40B4-BE49-F238E27FC236}">
                <a16:creationId xmlns:a16="http://schemas.microsoft.com/office/drawing/2014/main" id="{63405BB2-EA8B-DF4F-B40D-37B864F7C344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7554361" y="3276893"/>
            <a:ext cx="1080000" cy="55273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46" name="Espace réservé du texte 4">
            <a:extLst>
              <a:ext uri="{FF2B5EF4-FFF2-40B4-BE49-F238E27FC236}">
                <a16:creationId xmlns:a16="http://schemas.microsoft.com/office/drawing/2014/main" id="{C96A372E-23AB-1645-B4A8-AAF1D6AE633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50935" y="3845051"/>
            <a:ext cx="3600000" cy="3600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6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04447C2-B2BB-094A-A2D2-3EFA71DA32C1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31" name="Espace réservé du texte 6">
            <a:extLst>
              <a:ext uri="{FF2B5EF4-FFF2-40B4-BE49-F238E27FC236}">
                <a16:creationId xmlns:a16="http://schemas.microsoft.com/office/drawing/2014/main" id="{A1BD8D2E-882B-4115-BB0A-4A38D47DF6B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150567" y="1521862"/>
            <a:ext cx="21600" cy="63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35" name="Espace réservé du texte 6">
            <a:extLst>
              <a:ext uri="{FF2B5EF4-FFF2-40B4-BE49-F238E27FC236}">
                <a16:creationId xmlns:a16="http://schemas.microsoft.com/office/drawing/2014/main" id="{084485DE-C49B-4B00-B58D-6170FBE477F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150567" y="2538946"/>
            <a:ext cx="21600" cy="63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36" name="Espace réservé du texte 6">
            <a:extLst>
              <a:ext uri="{FF2B5EF4-FFF2-40B4-BE49-F238E27FC236}">
                <a16:creationId xmlns:a16="http://schemas.microsoft.com/office/drawing/2014/main" id="{8FAC638C-D037-47B5-A2D3-B689A0E7531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150567" y="3557108"/>
            <a:ext cx="21600" cy="63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CBB00D8-F4CA-4503-AFB4-6935E50F1A3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150567" y="4581754"/>
            <a:ext cx="21600" cy="63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52" name="Espace réservé du texte 6">
            <a:extLst>
              <a:ext uri="{FF2B5EF4-FFF2-40B4-BE49-F238E27FC236}">
                <a16:creationId xmlns:a16="http://schemas.microsoft.com/office/drawing/2014/main" id="{466F3304-30B1-4357-B802-6A687D0B9E6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512501" y="1521862"/>
            <a:ext cx="21600" cy="63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53" name="Espace réservé du texte 6">
            <a:extLst>
              <a:ext uri="{FF2B5EF4-FFF2-40B4-BE49-F238E27FC236}">
                <a16:creationId xmlns:a16="http://schemas.microsoft.com/office/drawing/2014/main" id="{6A33E5C5-DEB2-4E8A-8A19-D6622B086DA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512501" y="2538946"/>
            <a:ext cx="21600" cy="63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54" name="Espace réservé du texte 6">
            <a:extLst>
              <a:ext uri="{FF2B5EF4-FFF2-40B4-BE49-F238E27FC236}">
                <a16:creationId xmlns:a16="http://schemas.microsoft.com/office/drawing/2014/main" id="{F21ADA1C-A3AB-4AC8-A63A-C3E2AE47095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512501" y="3557108"/>
            <a:ext cx="21600" cy="63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245423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re 1">
            <a:extLst>
              <a:ext uri="{FF2B5EF4-FFF2-40B4-BE49-F238E27FC236}">
                <a16:creationId xmlns:a16="http://schemas.microsoft.com/office/drawing/2014/main" id="{6B3716BC-8FD3-496D-ACC7-678BE5DE6E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2596" y="496971"/>
            <a:ext cx="11186809" cy="5406942"/>
          </a:xfrm>
          <a:prstGeom prst="rect">
            <a:avLst/>
          </a:prstGeom>
          <a:solidFill>
            <a:schemeClr val="tx2"/>
          </a:solidFill>
        </p:spPr>
        <p:txBody>
          <a:bodyPr lIns="396000" tIns="180000">
            <a:normAutofit/>
          </a:bodyPr>
          <a:lstStyle>
            <a:lvl1pPr algn="l">
              <a:defRPr sz="2500"/>
            </a:lvl1pPr>
          </a:lstStyle>
          <a:p>
            <a:r>
              <a:rPr lang="fr-FR" dirty="0"/>
              <a:t>SOMMAIRE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198747" y="1254638"/>
            <a:ext cx="1080000" cy="55273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E34A377-C4E7-474E-AF9C-C0C1512C4B48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195323" y="1808727"/>
            <a:ext cx="3600000" cy="3600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6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32F40D82-1D3E-C543-A9C8-76923BEA9D35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198747" y="2272799"/>
            <a:ext cx="1080000" cy="55273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15" name="Espace réservé du texte 4">
            <a:extLst>
              <a:ext uri="{FF2B5EF4-FFF2-40B4-BE49-F238E27FC236}">
                <a16:creationId xmlns:a16="http://schemas.microsoft.com/office/drawing/2014/main" id="{86A352DF-AB9E-9B4F-AED0-504809360D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95323" y="2826889"/>
            <a:ext cx="3600000" cy="3600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6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9F35C531-5E0C-2348-94D4-E0DD456C2743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3198747" y="3290961"/>
            <a:ext cx="1080000" cy="55273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18" name="Espace réservé du texte 4">
            <a:extLst>
              <a:ext uri="{FF2B5EF4-FFF2-40B4-BE49-F238E27FC236}">
                <a16:creationId xmlns:a16="http://schemas.microsoft.com/office/drawing/2014/main" id="{115F9863-8A3D-CA4E-B187-7654539E5CA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95323" y="3845051"/>
            <a:ext cx="3600000" cy="3600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6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023166E1-6828-4A45-B43D-B0C2EE9820E9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3198747" y="4315607"/>
            <a:ext cx="1080000" cy="55273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21" name="Espace réservé du texte 4">
            <a:extLst>
              <a:ext uri="{FF2B5EF4-FFF2-40B4-BE49-F238E27FC236}">
                <a16:creationId xmlns:a16="http://schemas.microsoft.com/office/drawing/2014/main" id="{507F5AEF-E57D-BC4A-AC62-A4381DC446A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5323" y="4869697"/>
            <a:ext cx="3600000" cy="3600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6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39" name="Espace réservé du texte 2">
            <a:extLst>
              <a:ext uri="{FF2B5EF4-FFF2-40B4-BE49-F238E27FC236}">
                <a16:creationId xmlns:a16="http://schemas.microsoft.com/office/drawing/2014/main" id="{961AF32D-B3C4-B445-80F7-88D960D0C1D1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7554361" y="1254638"/>
            <a:ext cx="1080000" cy="55273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40" name="Espace réservé du texte 4">
            <a:extLst>
              <a:ext uri="{FF2B5EF4-FFF2-40B4-BE49-F238E27FC236}">
                <a16:creationId xmlns:a16="http://schemas.microsoft.com/office/drawing/2014/main" id="{E72F3648-22FD-2C45-9AA6-7AC920990BE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550935" y="1808727"/>
            <a:ext cx="3600000" cy="3600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6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42" name="Espace réservé du texte 2">
            <a:extLst>
              <a:ext uri="{FF2B5EF4-FFF2-40B4-BE49-F238E27FC236}">
                <a16:creationId xmlns:a16="http://schemas.microsoft.com/office/drawing/2014/main" id="{35295063-CF4F-3C4D-B623-028D3714E8AF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7554361" y="2272799"/>
            <a:ext cx="1080000" cy="55273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43" name="Espace réservé du texte 4">
            <a:extLst>
              <a:ext uri="{FF2B5EF4-FFF2-40B4-BE49-F238E27FC236}">
                <a16:creationId xmlns:a16="http://schemas.microsoft.com/office/drawing/2014/main" id="{DC69E802-F70E-CD47-80B7-94A25976D0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550935" y="2826889"/>
            <a:ext cx="3600000" cy="3600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6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45" name="Espace réservé du texte 2">
            <a:extLst>
              <a:ext uri="{FF2B5EF4-FFF2-40B4-BE49-F238E27FC236}">
                <a16:creationId xmlns:a16="http://schemas.microsoft.com/office/drawing/2014/main" id="{63405BB2-EA8B-DF4F-B40D-37B864F7C344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7554361" y="3290961"/>
            <a:ext cx="1080000" cy="55273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46" name="Espace réservé du texte 4">
            <a:extLst>
              <a:ext uri="{FF2B5EF4-FFF2-40B4-BE49-F238E27FC236}">
                <a16:creationId xmlns:a16="http://schemas.microsoft.com/office/drawing/2014/main" id="{C96A372E-23AB-1645-B4A8-AAF1D6AE633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50935" y="3845051"/>
            <a:ext cx="3600000" cy="3600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6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04447C2-B2BB-094A-A2D2-3EFA71DA32C1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31" name="Espace réservé du texte 6">
            <a:extLst>
              <a:ext uri="{FF2B5EF4-FFF2-40B4-BE49-F238E27FC236}">
                <a16:creationId xmlns:a16="http://schemas.microsoft.com/office/drawing/2014/main" id="{A1BD8D2E-882B-4115-BB0A-4A38D47DF6B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150567" y="1521862"/>
            <a:ext cx="21600" cy="63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35" name="Espace réservé du texte 6">
            <a:extLst>
              <a:ext uri="{FF2B5EF4-FFF2-40B4-BE49-F238E27FC236}">
                <a16:creationId xmlns:a16="http://schemas.microsoft.com/office/drawing/2014/main" id="{084485DE-C49B-4B00-B58D-6170FBE477F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150567" y="2538946"/>
            <a:ext cx="21600" cy="63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36" name="Espace réservé du texte 6">
            <a:extLst>
              <a:ext uri="{FF2B5EF4-FFF2-40B4-BE49-F238E27FC236}">
                <a16:creationId xmlns:a16="http://schemas.microsoft.com/office/drawing/2014/main" id="{8FAC638C-D037-47B5-A2D3-B689A0E7531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150567" y="3557108"/>
            <a:ext cx="21600" cy="63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CBB00D8-F4CA-4503-AFB4-6935E50F1A3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150567" y="4581754"/>
            <a:ext cx="21600" cy="63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52" name="Espace réservé du texte 6">
            <a:extLst>
              <a:ext uri="{FF2B5EF4-FFF2-40B4-BE49-F238E27FC236}">
                <a16:creationId xmlns:a16="http://schemas.microsoft.com/office/drawing/2014/main" id="{466F3304-30B1-4357-B802-6A687D0B9E6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512501" y="1521862"/>
            <a:ext cx="21600" cy="63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53" name="Espace réservé du texte 6">
            <a:extLst>
              <a:ext uri="{FF2B5EF4-FFF2-40B4-BE49-F238E27FC236}">
                <a16:creationId xmlns:a16="http://schemas.microsoft.com/office/drawing/2014/main" id="{6A33E5C5-DEB2-4E8A-8A19-D6622B086DA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512501" y="2538946"/>
            <a:ext cx="21600" cy="63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54" name="Espace réservé du texte 6">
            <a:extLst>
              <a:ext uri="{FF2B5EF4-FFF2-40B4-BE49-F238E27FC236}">
                <a16:creationId xmlns:a16="http://schemas.microsoft.com/office/drawing/2014/main" id="{F21ADA1C-A3AB-4AC8-A63A-C3E2AE47095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512501" y="3557108"/>
            <a:ext cx="21600" cy="63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8336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re 1">
            <a:extLst>
              <a:ext uri="{FF2B5EF4-FFF2-40B4-BE49-F238E27FC236}">
                <a16:creationId xmlns:a16="http://schemas.microsoft.com/office/drawing/2014/main" id="{6B3716BC-8FD3-496D-ACC7-678BE5DE6E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2596" y="496971"/>
            <a:ext cx="11186809" cy="5406942"/>
          </a:xfrm>
          <a:prstGeom prst="rect">
            <a:avLst/>
          </a:prstGeom>
          <a:solidFill>
            <a:schemeClr val="accent1"/>
          </a:solidFill>
        </p:spPr>
        <p:txBody>
          <a:bodyPr lIns="396000" tIns="180000">
            <a:normAutofit/>
          </a:bodyPr>
          <a:lstStyle>
            <a:lvl1pPr algn="l">
              <a:defRPr sz="2500"/>
            </a:lvl1pPr>
          </a:lstStyle>
          <a:p>
            <a:r>
              <a:rPr lang="fr-FR" dirty="0"/>
              <a:t>SOMMAIRE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198747" y="1254638"/>
            <a:ext cx="1080000" cy="55273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E34A377-C4E7-474E-AF9C-C0C1512C4B48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195323" y="1808727"/>
            <a:ext cx="3600000" cy="3600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6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32F40D82-1D3E-C543-A9C8-76923BEA9D35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198747" y="2272799"/>
            <a:ext cx="1080000" cy="55273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15" name="Espace réservé du texte 4">
            <a:extLst>
              <a:ext uri="{FF2B5EF4-FFF2-40B4-BE49-F238E27FC236}">
                <a16:creationId xmlns:a16="http://schemas.microsoft.com/office/drawing/2014/main" id="{86A352DF-AB9E-9B4F-AED0-504809360D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95323" y="2826889"/>
            <a:ext cx="3600000" cy="3600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6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9F35C531-5E0C-2348-94D4-E0DD456C2743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3198747" y="3290961"/>
            <a:ext cx="1080000" cy="55273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18" name="Espace réservé du texte 4">
            <a:extLst>
              <a:ext uri="{FF2B5EF4-FFF2-40B4-BE49-F238E27FC236}">
                <a16:creationId xmlns:a16="http://schemas.microsoft.com/office/drawing/2014/main" id="{115F9863-8A3D-CA4E-B187-7654539E5CA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95323" y="3845051"/>
            <a:ext cx="3600000" cy="3600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6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023166E1-6828-4A45-B43D-B0C2EE9820E9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3198747" y="4315607"/>
            <a:ext cx="1080000" cy="55273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21" name="Espace réservé du texte 4">
            <a:extLst>
              <a:ext uri="{FF2B5EF4-FFF2-40B4-BE49-F238E27FC236}">
                <a16:creationId xmlns:a16="http://schemas.microsoft.com/office/drawing/2014/main" id="{507F5AEF-E57D-BC4A-AC62-A4381DC446A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5323" y="4869697"/>
            <a:ext cx="3600000" cy="3600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6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39" name="Espace réservé du texte 2">
            <a:extLst>
              <a:ext uri="{FF2B5EF4-FFF2-40B4-BE49-F238E27FC236}">
                <a16:creationId xmlns:a16="http://schemas.microsoft.com/office/drawing/2014/main" id="{961AF32D-B3C4-B445-80F7-88D960D0C1D1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7554361" y="1254638"/>
            <a:ext cx="1080000" cy="55273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40" name="Espace réservé du texte 4">
            <a:extLst>
              <a:ext uri="{FF2B5EF4-FFF2-40B4-BE49-F238E27FC236}">
                <a16:creationId xmlns:a16="http://schemas.microsoft.com/office/drawing/2014/main" id="{E72F3648-22FD-2C45-9AA6-7AC920990BE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550935" y="1808727"/>
            <a:ext cx="3600000" cy="3600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6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42" name="Espace réservé du texte 2">
            <a:extLst>
              <a:ext uri="{FF2B5EF4-FFF2-40B4-BE49-F238E27FC236}">
                <a16:creationId xmlns:a16="http://schemas.microsoft.com/office/drawing/2014/main" id="{35295063-CF4F-3C4D-B623-028D3714E8AF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7554361" y="2272799"/>
            <a:ext cx="1080000" cy="55273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43" name="Espace réservé du texte 4">
            <a:extLst>
              <a:ext uri="{FF2B5EF4-FFF2-40B4-BE49-F238E27FC236}">
                <a16:creationId xmlns:a16="http://schemas.microsoft.com/office/drawing/2014/main" id="{DC69E802-F70E-CD47-80B7-94A25976D0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550935" y="2826889"/>
            <a:ext cx="3600000" cy="3600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6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45" name="Espace réservé du texte 2">
            <a:extLst>
              <a:ext uri="{FF2B5EF4-FFF2-40B4-BE49-F238E27FC236}">
                <a16:creationId xmlns:a16="http://schemas.microsoft.com/office/drawing/2014/main" id="{63405BB2-EA8B-DF4F-B40D-37B864F7C344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7554361" y="3290961"/>
            <a:ext cx="1080000" cy="55273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46" name="Espace réservé du texte 4">
            <a:extLst>
              <a:ext uri="{FF2B5EF4-FFF2-40B4-BE49-F238E27FC236}">
                <a16:creationId xmlns:a16="http://schemas.microsoft.com/office/drawing/2014/main" id="{C96A372E-23AB-1645-B4A8-AAF1D6AE633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50935" y="3845051"/>
            <a:ext cx="3600000" cy="3600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6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04447C2-B2BB-094A-A2D2-3EFA71DA32C1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31" name="Espace réservé du texte 6">
            <a:extLst>
              <a:ext uri="{FF2B5EF4-FFF2-40B4-BE49-F238E27FC236}">
                <a16:creationId xmlns:a16="http://schemas.microsoft.com/office/drawing/2014/main" id="{A1BD8D2E-882B-4115-BB0A-4A38D47DF6B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150567" y="1521862"/>
            <a:ext cx="21600" cy="63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35" name="Espace réservé du texte 6">
            <a:extLst>
              <a:ext uri="{FF2B5EF4-FFF2-40B4-BE49-F238E27FC236}">
                <a16:creationId xmlns:a16="http://schemas.microsoft.com/office/drawing/2014/main" id="{084485DE-C49B-4B00-B58D-6170FBE477F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150567" y="2538946"/>
            <a:ext cx="21600" cy="63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36" name="Espace réservé du texte 6">
            <a:extLst>
              <a:ext uri="{FF2B5EF4-FFF2-40B4-BE49-F238E27FC236}">
                <a16:creationId xmlns:a16="http://schemas.microsoft.com/office/drawing/2014/main" id="{8FAC638C-D037-47B5-A2D3-B689A0E7531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150567" y="3557108"/>
            <a:ext cx="21600" cy="63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CBB00D8-F4CA-4503-AFB4-6935E50F1A3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150567" y="4581754"/>
            <a:ext cx="21600" cy="63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52" name="Espace réservé du texte 6">
            <a:extLst>
              <a:ext uri="{FF2B5EF4-FFF2-40B4-BE49-F238E27FC236}">
                <a16:creationId xmlns:a16="http://schemas.microsoft.com/office/drawing/2014/main" id="{466F3304-30B1-4357-B802-6A687D0B9E6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512501" y="1521862"/>
            <a:ext cx="21600" cy="63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53" name="Espace réservé du texte 6">
            <a:extLst>
              <a:ext uri="{FF2B5EF4-FFF2-40B4-BE49-F238E27FC236}">
                <a16:creationId xmlns:a16="http://schemas.microsoft.com/office/drawing/2014/main" id="{6A33E5C5-DEB2-4E8A-8A19-D6622B086DA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512501" y="2538946"/>
            <a:ext cx="21600" cy="63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54" name="Espace réservé du texte 6">
            <a:extLst>
              <a:ext uri="{FF2B5EF4-FFF2-40B4-BE49-F238E27FC236}">
                <a16:creationId xmlns:a16="http://schemas.microsoft.com/office/drawing/2014/main" id="{F21ADA1C-A3AB-4AC8-A63A-C3E2AE47095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512501" y="3557108"/>
            <a:ext cx="21600" cy="63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200182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re 1">
            <a:extLst>
              <a:ext uri="{FF2B5EF4-FFF2-40B4-BE49-F238E27FC236}">
                <a16:creationId xmlns:a16="http://schemas.microsoft.com/office/drawing/2014/main" id="{6B3716BC-8FD3-496D-ACC7-678BE5DE6E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2596" y="496971"/>
            <a:ext cx="11186809" cy="5406942"/>
          </a:xfrm>
          <a:prstGeom prst="rect">
            <a:avLst/>
          </a:prstGeom>
          <a:solidFill>
            <a:schemeClr val="accent2"/>
          </a:solidFill>
        </p:spPr>
        <p:txBody>
          <a:bodyPr lIns="396000" tIns="180000">
            <a:normAutofit/>
          </a:bodyPr>
          <a:lstStyle>
            <a:lvl1pPr algn="l">
              <a:defRPr sz="2500"/>
            </a:lvl1pPr>
          </a:lstStyle>
          <a:p>
            <a:r>
              <a:rPr lang="fr-FR" dirty="0"/>
              <a:t>SOMMAIRE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198747" y="1254638"/>
            <a:ext cx="1080000" cy="55273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E34A377-C4E7-474E-AF9C-C0C1512C4B48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195323" y="1808727"/>
            <a:ext cx="3600000" cy="3600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6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32F40D82-1D3E-C543-A9C8-76923BEA9D35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198747" y="2272799"/>
            <a:ext cx="1080000" cy="55273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15" name="Espace réservé du texte 4">
            <a:extLst>
              <a:ext uri="{FF2B5EF4-FFF2-40B4-BE49-F238E27FC236}">
                <a16:creationId xmlns:a16="http://schemas.microsoft.com/office/drawing/2014/main" id="{86A352DF-AB9E-9B4F-AED0-504809360D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95323" y="2826889"/>
            <a:ext cx="3600000" cy="3600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6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9F35C531-5E0C-2348-94D4-E0DD456C2743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3198747" y="3290961"/>
            <a:ext cx="1080000" cy="55273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18" name="Espace réservé du texte 4">
            <a:extLst>
              <a:ext uri="{FF2B5EF4-FFF2-40B4-BE49-F238E27FC236}">
                <a16:creationId xmlns:a16="http://schemas.microsoft.com/office/drawing/2014/main" id="{115F9863-8A3D-CA4E-B187-7654539E5CA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95323" y="3845051"/>
            <a:ext cx="3600000" cy="3600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6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023166E1-6828-4A45-B43D-B0C2EE9820E9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3198747" y="4315607"/>
            <a:ext cx="1080000" cy="55273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21" name="Espace réservé du texte 4">
            <a:extLst>
              <a:ext uri="{FF2B5EF4-FFF2-40B4-BE49-F238E27FC236}">
                <a16:creationId xmlns:a16="http://schemas.microsoft.com/office/drawing/2014/main" id="{507F5AEF-E57D-BC4A-AC62-A4381DC446A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5323" y="4869697"/>
            <a:ext cx="3600000" cy="3600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6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39" name="Espace réservé du texte 2">
            <a:extLst>
              <a:ext uri="{FF2B5EF4-FFF2-40B4-BE49-F238E27FC236}">
                <a16:creationId xmlns:a16="http://schemas.microsoft.com/office/drawing/2014/main" id="{961AF32D-B3C4-B445-80F7-88D960D0C1D1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7554361" y="1254638"/>
            <a:ext cx="1080000" cy="55273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40" name="Espace réservé du texte 4">
            <a:extLst>
              <a:ext uri="{FF2B5EF4-FFF2-40B4-BE49-F238E27FC236}">
                <a16:creationId xmlns:a16="http://schemas.microsoft.com/office/drawing/2014/main" id="{E72F3648-22FD-2C45-9AA6-7AC920990BE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550935" y="1808727"/>
            <a:ext cx="3600000" cy="3600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6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42" name="Espace réservé du texte 2">
            <a:extLst>
              <a:ext uri="{FF2B5EF4-FFF2-40B4-BE49-F238E27FC236}">
                <a16:creationId xmlns:a16="http://schemas.microsoft.com/office/drawing/2014/main" id="{35295063-CF4F-3C4D-B623-028D3714E8AF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7554361" y="2272799"/>
            <a:ext cx="1080000" cy="55273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43" name="Espace réservé du texte 4">
            <a:extLst>
              <a:ext uri="{FF2B5EF4-FFF2-40B4-BE49-F238E27FC236}">
                <a16:creationId xmlns:a16="http://schemas.microsoft.com/office/drawing/2014/main" id="{DC69E802-F70E-CD47-80B7-94A25976D0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550935" y="2826889"/>
            <a:ext cx="3600000" cy="3600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6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45" name="Espace réservé du texte 2">
            <a:extLst>
              <a:ext uri="{FF2B5EF4-FFF2-40B4-BE49-F238E27FC236}">
                <a16:creationId xmlns:a16="http://schemas.microsoft.com/office/drawing/2014/main" id="{63405BB2-EA8B-DF4F-B40D-37B864F7C344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7554361" y="3290961"/>
            <a:ext cx="1080000" cy="55273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46" name="Espace réservé du texte 4">
            <a:extLst>
              <a:ext uri="{FF2B5EF4-FFF2-40B4-BE49-F238E27FC236}">
                <a16:creationId xmlns:a16="http://schemas.microsoft.com/office/drawing/2014/main" id="{C96A372E-23AB-1645-B4A8-AAF1D6AE633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50935" y="3845051"/>
            <a:ext cx="3600000" cy="3600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6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04447C2-B2BB-094A-A2D2-3EFA71DA32C1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31" name="Espace réservé du texte 6">
            <a:extLst>
              <a:ext uri="{FF2B5EF4-FFF2-40B4-BE49-F238E27FC236}">
                <a16:creationId xmlns:a16="http://schemas.microsoft.com/office/drawing/2014/main" id="{A1BD8D2E-882B-4115-BB0A-4A38D47DF6B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150567" y="1521862"/>
            <a:ext cx="21600" cy="63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35" name="Espace réservé du texte 6">
            <a:extLst>
              <a:ext uri="{FF2B5EF4-FFF2-40B4-BE49-F238E27FC236}">
                <a16:creationId xmlns:a16="http://schemas.microsoft.com/office/drawing/2014/main" id="{084485DE-C49B-4B00-B58D-6170FBE477F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150567" y="2538946"/>
            <a:ext cx="21600" cy="63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36" name="Espace réservé du texte 6">
            <a:extLst>
              <a:ext uri="{FF2B5EF4-FFF2-40B4-BE49-F238E27FC236}">
                <a16:creationId xmlns:a16="http://schemas.microsoft.com/office/drawing/2014/main" id="{8FAC638C-D037-47B5-A2D3-B689A0E7531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150567" y="3557108"/>
            <a:ext cx="21600" cy="63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CBB00D8-F4CA-4503-AFB4-6935E50F1A3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150567" y="4581754"/>
            <a:ext cx="21600" cy="63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52" name="Espace réservé du texte 6">
            <a:extLst>
              <a:ext uri="{FF2B5EF4-FFF2-40B4-BE49-F238E27FC236}">
                <a16:creationId xmlns:a16="http://schemas.microsoft.com/office/drawing/2014/main" id="{466F3304-30B1-4357-B802-6A687D0B9E6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512501" y="1521862"/>
            <a:ext cx="21600" cy="63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53" name="Espace réservé du texte 6">
            <a:extLst>
              <a:ext uri="{FF2B5EF4-FFF2-40B4-BE49-F238E27FC236}">
                <a16:creationId xmlns:a16="http://schemas.microsoft.com/office/drawing/2014/main" id="{6A33E5C5-DEB2-4E8A-8A19-D6622B086DA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512501" y="2538946"/>
            <a:ext cx="21600" cy="63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54" name="Espace réservé du texte 6">
            <a:extLst>
              <a:ext uri="{FF2B5EF4-FFF2-40B4-BE49-F238E27FC236}">
                <a16:creationId xmlns:a16="http://schemas.microsoft.com/office/drawing/2014/main" id="{F21ADA1C-A3AB-4AC8-A63A-C3E2AE47095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512501" y="3557108"/>
            <a:ext cx="21600" cy="63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741735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re 1">
            <a:extLst>
              <a:ext uri="{FF2B5EF4-FFF2-40B4-BE49-F238E27FC236}">
                <a16:creationId xmlns:a16="http://schemas.microsoft.com/office/drawing/2014/main" id="{6B3716BC-8FD3-496D-ACC7-678BE5DE6E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2596" y="496971"/>
            <a:ext cx="11186809" cy="5406942"/>
          </a:xfrm>
          <a:prstGeom prst="rect">
            <a:avLst/>
          </a:prstGeom>
          <a:solidFill>
            <a:schemeClr val="accent4"/>
          </a:solidFill>
        </p:spPr>
        <p:txBody>
          <a:bodyPr lIns="396000" tIns="180000">
            <a:normAutofit/>
          </a:bodyPr>
          <a:lstStyle>
            <a:lvl1pPr algn="l">
              <a:defRPr sz="2500"/>
            </a:lvl1pPr>
          </a:lstStyle>
          <a:p>
            <a:r>
              <a:rPr lang="fr-FR" dirty="0"/>
              <a:t>SOMMAIRE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198747" y="1254638"/>
            <a:ext cx="1080000" cy="55273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E34A377-C4E7-474E-AF9C-C0C1512C4B48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195323" y="1808727"/>
            <a:ext cx="3600000" cy="3600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6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32F40D82-1D3E-C543-A9C8-76923BEA9D35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198747" y="2272799"/>
            <a:ext cx="1080000" cy="55273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15" name="Espace réservé du texte 4">
            <a:extLst>
              <a:ext uri="{FF2B5EF4-FFF2-40B4-BE49-F238E27FC236}">
                <a16:creationId xmlns:a16="http://schemas.microsoft.com/office/drawing/2014/main" id="{86A352DF-AB9E-9B4F-AED0-504809360D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95323" y="2826889"/>
            <a:ext cx="3600000" cy="3600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6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9F35C531-5E0C-2348-94D4-E0DD456C2743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3198747" y="3290961"/>
            <a:ext cx="1080000" cy="55273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18" name="Espace réservé du texte 4">
            <a:extLst>
              <a:ext uri="{FF2B5EF4-FFF2-40B4-BE49-F238E27FC236}">
                <a16:creationId xmlns:a16="http://schemas.microsoft.com/office/drawing/2014/main" id="{115F9863-8A3D-CA4E-B187-7654539E5CA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95323" y="3845051"/>
            <a:ext cx="3600000" cy="3600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6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023166E1-6828-4A45-B43D-B0C2EE9820E9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3198747" y="4315607"/>
            <a:ext cx="1080000" cy="55273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21" name="Espace réservé du texte 4">
            <a:extLst>
              <a:ext uri="{FF2B5EF4-FFF2-40B4-BE49-F238E27FC236}">
                <a16:creationId xmlns:a16="http://schemas.microsoft.com/office/drawing/2014/main" id="{507F5AEF-E57D-BC4A-AC62-A4381DC446A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5323" y="4869697"/>
            <a:ext cx="3600000" cy="3600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6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39" name="Espace réservé du texte 2">
            <a:extLst>
              <a:ext uri="{FF2B5EF4-FFF2-40B4-BE49-F238E27FC236}">
                <a16:creationId xmlns:a16="http://schemas.microsoft.com/office/drawing/2014/main" id="{961AF32D-B3C4-B445-80F7-88D960D0C1D1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7554361" y="1254638"/>
            <a:ext cx="1080000" cy="55273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40" name="Espace réservé du texte 4">
            <a:extLst>
              <a:ext uri="{FF2B5EF4-FFF2-40B4-BE49-F238E27FC236}">
                <a16:creationId xmlns:a16="http://schemas.microsoft.com/office/drawing/2014/main" id="{E72F3648-22FD-2C45-9AA6-7AC920990BE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550935" y="1808727"/>
            <a:ext cx="3600000" cy="3600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6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42" name="Espace réservé du texte 2">
            <a:extLst>
              <a:ext uri="{FF2B5EF4-FFF2-40B4-BE49-F238E27FC236}">
                <a16:creationId xmlns:a16="http://schemas.microsoft.com/office/drawing/2014/main" id="{35295063-CF4F-3C4D-B623-028D3714E8AF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7554361" y="2272799"/>
            <a:ext cx="1080000" cy="55273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43" name="Espace réservé du texte 4">
            <a:extLst>
              <a:ext uri="{FF2B5EF4-FFF2-40B4-BE49-F238E27FC236}">
                <a16:creationId xmlns:a16="http://schemas.microsoft.com/office/drawing/2014/main" id="{DC69E802-F70E-CD47-80B7-94A25976D0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550935" y="2826889"/>
            <a:ext cx="3600000" cy="3600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6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45" name="Espace réservé du texte 2">
            <a:extLst>
              <a:ext uri="{FF2B5EF4-FFF2-40B4-BE49-F238E27FC236}">
                <a16:creationId xmlns:a16="http://schemas.microsoft.com/office/drawing/2014/main" id="{63405BB2-EA8B-DF4F-B40D-37B864F7C344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7554361" y="3290961"/>
            <a:ext cx="1080000" cy="55273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46" name="Espace réservé du texte 4">
            <a:extLst>
              <a:ext uri="{FF2B5EF4-FFF2-40B4-BE49-F238E27FC236}">
                <a16:creationId xmlns:a16="http://schemas.microsoft.com/office/drawing/2014/main" id="{C96A372E-23AB-1645-B4A8-AAF1D6AE633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50935" y="3845051"/>
            <a:ext cx="3600000" cy="3600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6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04447C2-B2BB-094A-A2D2-3EFA71DA32C1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31" name="Espace réservé du texte 6">
            <a:extLst>
              <a:ext uri="{FF2B5EF4-FFF2-40B4-BE49-F238E27FC236}">
                <a16:creationId xmlns:a16="http://schemas.microsoft.com/office/drawing/2014/main" id="{A1BD8D2E-882B-4115-BB0A-4A38D47DF6B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150567" y="1521862"/>
            <a:ext cx="21600" cy="63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35" name="Espace réservé du texte 6">
            <a:extLst>
              <a:ext uri="{FF2B5EF4-FFF2-40B4-BE49-F238E27FC236}">
                <a16:creationId xmlns:a16="http://schemas.microsoft.com/office/drawing/2014/main" id="{084485DE-C49B-4B00-B58D-6170FBE477F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150567" y="2538946"/>
            <a:ext cx="21600" cy="63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36" name="Espace réservé du texte 6">
            <a:extLst>
              <a:ext uri="{FF2B5EF4-FFF2-40B4-BE49-F238E27FC236}">
                <a16:creationId xmlns:a16="http://schemas.microsoft.com/office/drawing/2014/main" id="{8FAC638C-D037-47B5-A2D3-B689A0E7531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150567" y="3557108"/>
            <a:ext cx="21600" cy="63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CBB00D8-F4CA-4503-AFB4-6935E50F1A3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150567" y="4581754"/>
            <a:ext cx="21600" cy="63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52" name="Espace réservé du texte 6">
            <a:extLst>
              <a:ext uri="{FF2B5EF4-FFF2-40B4-BE49-F238E27FC236}">
                <a16:creationId xmlns:a16="http://schemas.microsoft.com/office/drawing/2014/main" id="{466F3304-30B1-4357-B802-6A687D0B9E6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512501" y="1521862"/>
            <a:ext cx="21600" cy="63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53" name="Espace réservé du texte 6">
            <a:extLst>
              <a:ext uri="{FF2B5EF4-FFF2-40B4-BE49-F238E27FC236}">
                <a16:creationId xmlns:a16="http://schemas.microsoft.com/office/drawing/2014/main" id="{6A33E5C5-DEB2-4E8A-8A19-D6622B086DA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512501" y="2538946"/>
            <a:ext cx="21600" cy="63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54" name="Espace réservé du texte 6">
            <a:extLst>
              <a:ext uri="{FF2B5EF4-FFF2-40B4-BE49-F238E27FC236}">
                <a16:creationId xmlns:a16="http://schemas.microsoft.com/office/drawing/2014/main" id="{F21ADA1C-A3AB-4AC8-A63A-C3E2AE47095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512501" y="3557108"/>
            <a:ext cx="21600" cy="63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519050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5338D63-7F58-4C41-967C-A9B0AAD4A3E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4001" y="496801"/>
            <a:ext cx="11185200" cy="540711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38560" y="1700171"/>
            <a:ext cx="2880000" cy="129987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E34A377-C4E7-474E-AF9C-C0C1512C4B48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1538558" y="3000049"/>
            <a:ext cx="7560000" cy="169200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20000"/>
              </a:lnSpc>
              <a:buNone/>
              <a:defRPr sz="38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 sur plusieurs lignes</a:t>
            </a:r>
          </a:p>
        </p:txBody>
      </p:sp>
      <p:sp>
        <p:nvSpPr>
          <p:cNvPr id="50" name="Espace réservé du numéro de diapositive 49">
            <a:extLst>
              <a:ext uri="{FF2B5EF4-FFF2-40B4-BE49-F238E27FC236}">
                <a16:creationId xmlns:a16="http://schemas.microsoft.com/office/drawing/2014/main" id="{28BD423F-B223-3849-B9E3-A73BC0148457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4" name="Espace réservé du texte 6">
            <a:extLst>
              <a:ext uri="{FF2B5EF4-FFF2-40B4-BE49-F238E27FC236}">
                <a16:creationId xmlns:a16="http://schemas.microsoft.com/office/drawing/2014/main" id="{73D67ACB-3E0F-4ED7-8607-B138A3FD73A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7961" y="2283861"/>
            <a:ext cx="28800" cy="2422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769433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5338D63-7F58-4C41-967C-A9B0AAD4A3E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4001" y="496801"/>
            <a:ext cx="11185200" cy="5407113"/>
          </a:xfrm>
          <a:prstGeom prst="rect">
            <a:avLst/>
          </a:prstGeom>
          <a:solidFill>
            <a:schemeClr val="tx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38560" y="1700171"/>
            <a:ext cx="2880000" cy="129987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E34A377-C4E7-474E-AF9C-C0C1512C4B48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1538558" y="3000049"/>
            <a:ext cx="7560000" cy="169200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20000"/>
              </a:lnSpc>
              <a:buNone/>
              <a:defRPr sz="38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 sur plusieurs lignes</a:t>
            </a:r>
          </a:p>
        </p:txBody>
      </p:sp>
      <p:sp>
        <p:nvSpPr>
          <p:cNvPr id="50" name="Espace réservé du numéro de diapositive 49">
            <a:extLst>
              <a:ext uri="{FF2B5EF4-FFF2-40B4-BE49-F238E27FC236}">
                <a16:creationId xmlns:a16="http://schemas.microsoft.com/office/drawing/2014/main" id="{28BD423F-B223-3849-B9E3-A73BC0148457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4" name="Espace réservé du texte 6">
            <a:extLst>
              <a:ext uri="{FF2B5EF4-FFF2-40B4-BE49-F238E27FC236}">
                <a16:creationId xmlns:a16="http://schemas.microsoft.com/office/drawing/2014/main" id="{73D67ACB-3E0F-4ED7-8607-B138A3FD73A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7961" y="2283861"/>
            <a:ext cx="28800" cy="2422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621975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5338D63-7F58-4C41-967C-A9B0AAD4A3E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4001" y="496801"/>
            <a:ext cx="11185200" cy="5407113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38560" y="1700171"/>
            <a:ext cx="2880000" cy="129987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E34A377-C4E7-474E-AF9C-C0C1512C4B48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1538558" y="3000049"/>
            <a:ext cx="7560000" cy="169200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20000"/>
              </a:lnSpc>
              <a:buNone/>
              <a:defRPr sz="38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 sur plusieurs lignes</a:t>
            </a:r>
          </a:p>
        </p:txBody>
      </p:sp>
      <p:sp>
        <p:nvSpPr>
          <p:cNvPr id="50" name="Espace réservé du numéro de diapositive 49">
            <a:extLst>
              <a:ext uri="{FF2B5EF4-FFF2-40B4-BE49-F238E27FC236}">
                <a16:creationId xmlns:a16="http://schemas.microsoft.com/office/drawing/2014/main" id="{28BD423F-B223-3849-B9E3-A73BC0148457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4" name="Espace réservé du texte 6">
            <a:extLst>
              <a:ext uri="{FF2B5EF4-FFF2-40B4-BE49-F238E27FC236}">
                <a16:creationId xmlns:a16="http://schemas.microsoft.com/office/drawing/2014/main" id="{73D67ACB-3E0F-4ED7-8607-B138A3FD73A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7961" y="2283861"/>
            <a:ext cx="28800" cy="2422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843859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5338D63-7F58-4C41-967C-A9B0AAD4A3E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4001" y="496801"/>
            <a:ext cx="11185200" cy="5407113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38560" y="1700171"/>
            <a:ext cx="2880000" cy="129987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E34A377-C4E7-474E-AF9C-C0C1512C4B48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1538558" y="3000049"/>
            <a:ext cx="7560000" cy="169200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20000"/>
              </a:lnSpc>
              <a:buNone/>
              <a:defRPr sz="38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 sur plusieurs lignes</a:t>
            </a:r>
          </a:p>
        </p:txBody>
      </p:sp>
      <p:sp>
        <p:nvSpPr>
          <p:cNvPr id="50" name="Espace réservé du numéro de diapositive 49">
            <a:extLst>
              <a:ext uri="{FF2B5EF4-FFF2-40B4-BE49-F238E27FC236}">
                <a16:creationId xmlns:a16="http://schemas.microsoft.com/office/drawing/2014/main" id="{28BD423F-B223-3849-B9E3-A73BC0148457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4" name="Espace réservé du texte 6">
            <a:extLst>
              <a:ext uri="{FF2B5EF4-FFF2-40B4-BE49-F238E27FC236}">
                <a16:creationId xmlns:a16="http://schemas.microsoft.com/office/drawing/2014/main" id="{73D67ACB-3E0F-4ED7-8607-B138A3FD73A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7961" y="2283861"/>
            <a:ext cx="28800" cy="2422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549065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5338D63-7F58-4C41-967C-A9B0AAD4A3E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4001" y="496801"/>
            <a:ext cx="11185200" cy="5407113"/>
          </a:xfrm>
          <a:prstGeom prst="rect">
            <a:avLst/>
          </a:prstGeom>
          <a:solidFill>
            <a:schemeClr val="accent4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38560" y="1700171"/>
            <a:ext cx="2880000" cy="129987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NN.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E34A377-C4E7-474E-AF9C-C0C1512C4B48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1538558" y="3000049"/>
            <a:ext cx="7560000" cy="169200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20000"/>
              </a:lnSpc>
              <a:buNone/>
              <a:defRPr sz="38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DU CHAPITRE sur plusieurs lignes</a:t>
            </a:r>
          </a:p>
        </p:txBody>
      </p:sp>
      <p:sp>
        <p:nvSpPr>
          <p:cNvPr id="50" name="Espace réservé du numéro de diapositive 49">
            <a:extLst>
              <a:ext uri="{FF2B5EF4-FFF2-40B4-BE49-F238E27FC236}">
                <a16:creationId xmlns:a16="http://schemas.microsoft.com/office/drawing/2014/main" id="{28BD423F-B223-3849-B9E3-A73BC0148457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4" name="Espace réservé du texte 6">
            <a:extLst>
              <a:ext uri="{FF2B5EF4-FFF2-40B4-BE49-F238E27FC236}">
                <a16:creationId xmlns:a16="http://schemas.microsoft.com/office/drawing/2014/main" id="{73D67ACB-3E0F-4ED7-8607-B138A3FD73A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7961" y="2283861"/>
            <a:ext cx="28800" cy="2422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8457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CEE6E2FE-5B0E-4B4D-9FF2-ED375BF1939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411" y="5745186"/>
            <a:ext cx="4197046" cy="111281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75E1188-79A6-0C4D-A8C6-745C4B52612A}"/>
              </a:ext>
            </a:extLst>
          </p:cNvPr>
          <p:cNvSpPr/>
          <p:nvPr/>
        </p:nvSpPr>
        <p:spPr>
          <a:xfrm>
            <a:off x="484703" y="476251"/>
            <a:ext cx="11227872" cy="525998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497A0D6-ACCF-8740-9D7D-BF7E154B83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2180" y="1777145"/>
            <a:ext cx="8182084" cy="1790273"/>
          </a:xfrm>
        </p:spPr>
        <p:txBody>
          <a:bodyPr anchor="b">
            <a:noAutofit/>
          </a:bodyPr>
          <a:lstStyle>
            <a:lvl1pPr algn="l">
              <a:lnSpc>
                <a:spcPts val="4100"/>
              </a:lnSpc>
              <a:defRPr sz="3700" b="1" i="0" cap="all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BB43F247-49A9-D843-A4E0-007CA1B5CCCE}"/>
              </a:ext>
            </a:extLst>
          </p:cNvPr>
          <p:cNvGrpSpPr/>
          <p:nvPr/>
        </p:nvGrpSpPr>
        <p:grpSpPr>
          <a:xfrm>
            <a:off x="-1024398" y="1875707"/>
            <a:ext cx="3065507" cy="3112809"/>
            <a:chOff x="-1208641" y="1508537"/>
            <a:chExt cx="3427093" cy="3479976"/>
          </a:xfrm>
        </p:grpSpPr>
        <p:sp>
          <p:nvSpPr>
            <p:cNvPr id="16" name="Forme libre 15">
              <a:extLst>
                <a:ext uri="{FF2B5EF4-FFF2-40B4-BE49-F238E27FC236}">
                  <a16:creationId xmlns:a16="http://schemas.microsoft.com/office/drawing/2014/main" id="{8ACD4DE6-C638-304D-98B7-68D0B54E67A1}"/>
                </a:ext>
              </a:extLst>
            </p:cNvPr>
            <p:cNvSpPr/>
            <p:nvPr/>
          </p:nvSpPr>
          <p:spPr>
            <a:xfrm>
              <a:off x="478463" y="1508537"/>
              <a:ext cx="1739989" cy="3479976"/>
            </a:xfrm>
            <a:custGeom>
              <a:avLst/>
              <a:gdLst>
                <a:gd name="connsiteX0" fmla="*/ 1 w 1739989"/>
                <a:gd name="connsiteY0" fmla="*/ 0 h 3479976"/>
                <a:gd name="connsiteX1" fmla="*/ 1739989 w 1739989"/>
                <a:gd name="connsiteY1" fmla="*/ 1739988 h 3479976"/>
                <a:gd name="connsiteX2" fmla="*/ 1 w 1739989"/>
                <a:gd name="connsiteY2" fmla="*/ 3479976 h 3479976"/>
                <a:gd name="connsiteX3" fmla="*/ 0 w 1739989"/>
                <a:gd name="connsiteY3" fmla="*/ 3479976 h 3479976"/>
                <a:gd name="connsiteX4" fmla="*/ 0 w 1739989"/>
                <a:gd name="connsiteY4" fmla="*/ 0 h 3479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9989" h="3479976">
                  <a:moveTo>
                    <a:pt x="1" y="0"/>
                  </a:moveTo>
                  <a:cubicBezTo>
                    <a:pt x="960970" y="0"/>
                    <a:pt x="1739989" y="779019"/>
                    <a:pt x="1739989" y="1739988"/>
                  </a:cubicBezTo>
                  <a:cubicBezTo>
                    <a:pt x="1739989" y="2700957"/>
                    <a:pt x="960970" y="3479976"/>
                    <a:pt x="1" y="3479976"/>
                  </a:cubicBezTo>
                  <a:lnTo>
                    <a:pt x="0" y="34799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sz="1800"/>
            </a:p>
          </p:txBody>
        </p:sp>
        <p:sp>
          <p:nvSpPr>
            <p:cNvPr id="15" name="Forme libre 14">
              <a:extLst>
                <a:ext uri="{FF2B5EF4-FFF2-40B4-BE49-F238E27FC236}">
                  <a16:creationId xmlns:a16="http://schemas.microsoft.com/office/drawing/2014/main" id="{39028EDE-31E7-594E-A87C-433118261AC8}"/>
                </a:ext>
              </a:extLst>
            </p:cNvPr>
            <p:cNvSpPr/>
            <p:nvPr/>
          </p:nvSpPr>
          <p:spPr>
            <a:xfrm>
              <a:off x="478463" y="2604644"/>
              <a:ext cx="643882" cy="1287762"/>
            </a:xfrm>
            <a:custGeom>
              <a:avLst/>
              <a:gdLst>
                <a:gd name="connsiteX0" fmla="*/ 1 w 643882"/>
                <a:gd name="connsiteY0" fmla="*/ 0 h 1287762"/>
                <a:gd name="connsiteX1" fmla="*/ 643882 w 643882"/>
                <a:gd name="connsiteY1" fmla="*/ 643881 h 1287762"/>
                <a:gd name="connsiteX2" fmla="*/ 1 w 643882"/>
                <a:gd name="connsiteY2" fmla="*/ 1287762 h 1287762"/>
                <a:gd name="connsiteX3" fmla="*/ 0 w 643882"/>
                <a:gd name="connsiteY3" fmla="*/ 1287762 h 1287762"/>
                <a:gd name="connsiteX4" fmla="*/ 0 w 643882"/>
                <a:gd name="connsiteY4" fmla="*/ 0 h 1287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3882" h="1287762">
                  <a:moveTo>
                    <a:pt x="1" y="0"/>
                  </a:moveTo>
                  <a:cubicBezTo>
                    <a:pt x="355607" y="0"/>
                    <a:pt x="643882" y="288275"/>
                    <a:pt x="643882" y="643881"/>
                  </a:cubicBezTo>
                  <a:cubicBezTo>
                    <a:pt x="643882" y="999487"/>
                    <a:pt x="355607" y="1287762"/>
                    <a:pt x="1" y="1287762"/>
                  </a:cubicBezTo>
                  <a:lnTo>
                    <a:pt x="0" y="12877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sz="1800"/>
            </a:p>
          </p:txBody>
        </p:sp>
        <p:sp>
          <p:nvSpPr>
            <p:cNvPr id="17" name="Arc 16">
              <a:extLst>
                <a:ext uri="{FF2B5EF4-FFF2-40B4-BE49-F238E27FC236}">
                  <a16:creationId xmlns:a16="http://schemas.microsoft.com/office/drawing/2014/main" id="{357BF1C8-B037-7145-B358-DD0347DA44DB}"/>
                </a:ext>
              </a:extLst>
            </p:cNvPr>
            <p:cNvSpPr/>
            <p:nvPr/>
          </p:nvSpPr>
          <p:spPr>
            <a:xfrm>
              <a:off x="-1208641" y="1551068"/>
              <a:ext cx="3345787" cy="3345787"/>
            </a:xfrm>
            <a:prstGeom prst="arc">
              <a:avLst>
                <a:gd name="adj1" fmla="val 2837438"/>
                <a:gd name="adj2" fmla="val 5468010"/>
              </a:avLst>
            </a:prstGeom>
            <a:ln w="165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sz="1800"/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2377FE60-FD26-4EB6-942E-EA99FC1E67B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411" y="5745186"/>
            <a:ext cx="4197046" cy="111281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A3B4CB3-95BC-4C0C-A2F7-F20A91CE97B8}"/>
              </a:ext>
            </a:extLst>
          </p:cNvPr>
          <p:cNvSpPr/>
          <p:nvPr/>
        </p:nvSpPr>
        <p:spPr>
          <a:xfrm>
            <a:off x="484703" y="476251"/>
            <a:ext cx="11227872" cy="525998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1E729622-CDA2-4EC0-8BC4-6986E3992130}"/>
              </a:ext>
            </a:extLst>
          </p:cNvPr>
          <p:cNvGrpSpPr/>
          <p:nvPr/>
        </p:nvGrpSpPr>
        <p:grpSpPr>
          <a:xfrm>
            <a:off x="-1024398" y="1875707"/>
            <a:ext cx="3065507" cy="3112809"/>
            <a:chOff x="-1208641" y="1508537"/>
            <a:chExt cx="3427093" cy="3479976"/>
          </a:xfrm>
        </p:grpSpPr>
        <p:sp>
          <p:nvSpPr>
            <p:cNvPr id="14" name="Forme libre 15">
              <a:extLst>
                <a:ext uri="{FF2B5EF4-FFF2-40B4-BE49-F238E27FC236}">
                  <a16:creationId xmlns:a16="http://schemas.microsoft.com/office/drawing/2014/main" id="{0B85A9C5-344D-4F71-980B-57822F179C27}"/>
                </a:ext>
              </a:extLst>
            </p:cNvPr>
            <p:cNvSpPr/>
            <p:nvPr userDrawn="1"/>
          </p:nvSpPr>
          <p:spPr>
            <a:xfrm>
              <a:off x="478463" y="1508537"/>
              <a:ext cx="1739989" cy="3479976"/>
            </a:xfrm>
            <a:custGeom>
              <a:avLst/>
              <a:gdLst>
                <a:gd name="connsiteX0" fmla="*/ 1 w 1739989"/>
                <a:gd name="connsiteY0" fmla="*/ 0 h 3479976"/>
                <a:gd name="connsiteX1" fmla="*/ 1739989 w 1739989"/>
                <a:gd name="connsiteY1" fmla="*/ 1739988 h 3479976"/>
                <a:gd name="connsiteX2" fmla="*/ 1 w 1739989"/>
                <a:gd name="connsiteY2" fmla="*/ 3479976 h 3479976"/>
                <a:gd name="connsiteX3" fmla="*/ 0 w 1739989"/>
                <a:gd name="connsiteY3" fmla="*/ 3479976 h 3479976"/>
                <a:gd name="connsiteX4" fmla="*/ 0 w 1739989"/>
                <a:gd name="connsiteY4" fmla="*/ 0 h 3479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9989" h="3479976">
                  <a:moveTo>
                    <a:pt x="1" y="0"/>
                  </a:moveTo>
                  <a:cubicBezTo>
                    <a:pt x="960970" y="0"/>
                    <a:pt x="1739989" y="779019"/>
                    <a:pt x="1739989" y="1739988"/>
                  </a:cubicBezTo>
                  <a:cubicBezTo>
                    <a:pt x="1739989" y="2700957"/>
                    <a:pt x="960970" y="3479976"/>
                    <a:pt x="1" y="3479976"/>
                  </a:cubicBezTo>
                  <a:lnTo>
                    <a:pt x="0" y="34799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sz="1800"/>
            </a:p>
          </p:txBody>
        </p:sp>
        <p:sp>
          <p:nvSpPr>
            <p:cNvPr id="19" name="Forme libre 14">
              <a:extLst>
                <a:ext uri="{FF2B5EF4-FFF2-40B4-BE49-F238E27FC236}">
                  <a16:creationId xmlns:a16="http://schemas.microsoft.com/office/drawing/2014/main" id="{0CBE0C7C-8905-45F5-977C-4184DEF3213D}"/>
                </a:ext>
              </a:extLst>
            </p:cNvPr>
            <p:cNvSpPr/>
            <p:nvPr userDrawn="1"/>
          </p:nvSpPr>
          <p:spPr>
            <a:xfrm>
              <a:off x="478463" y="2604644"/>
              <a:ext cx="643882" cy="1287762"/>
            </a:xfrm>
            <a:custGeom>
              <a:avLst/>
              <a:gdLst>
                <a:gd name="connsiteX0" fmla="*/ 1 w 643882"/>
                <a:gd name="connsiteY0" fmla="*/ 0 h 1287762"/>
                <a:gd name="connsiteX1" fmla="*/ 643882 w 643882"/>
                <a:gd name="connsiteY1" fmla="*/ 643881 h 1287762"/>
                <a:gd name="connsiteX2" fmla="*/ 1 w 643882"/>
                <a:gd name="connsiteY2" fmla="*/ 1287762 h 1287762"/>
                <a:gd name="connsiteX3" fmla="*/ 0 w 643882"/>
                <a:gd name="connsiteY3" fmla="*/ 1287762 h 1287762"/>
                <a:gd name="connsiteX4" fmla="*/ 0 w 643882"/>
                <a:gd name="connsiteY4" fmla="*/ 0 h 1287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3882" h="1287762">
                  <a:moveTo>
                    <a:pt x="1" y="0"/>
                  </a:moveTo>
                  <a:cubicBezTo>
                    <a:pt x="355607" y="0"/>
                    <a:pt x="643882" y="288275"/>
                    <a:pt x="643882" y="643881"/>
                  </a:cubicBezTo>
                  <a:cubicBezTo>
                    <a:pt x="643882" y="999487"/>
                    <a:pt x="355607" y="1287762"/>
                    <a:pt x="1" y="1287762"/>
                  </a:cubicBezTo>
                  <a:lnTo>
                    <a:pt x="0" y="12877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sz="1800"/>
            </a:p>
          </p:txBody>
        </p:sp>
        <p:sp>
          <p:nvSpPr>
            <p:cNvPr id="20" name="Arc 19">
              <a:extLst>
                <a:ext uri="{FF2B5EF4-FFF2-40B4-BE49-F238E27FC236}">
                  <a16:creationId xmlns:a16="http://schemas.microsoft.com/office/drawing/2014/main" id="{EBFF5003-5568-41CB-88D7-5196D2454D9E}"/>
                </a:ext>
              </a:extLst>
            </p:cNvPr>
            <p:cNvSpPr/>
            <p:nvPr userDrawn="1"/>
          </p:nvSpPr>
          <p:spPr>
            <a:xfrm>
              <a:off x="-1208641" y="1551068"/>
              <a:ext cx="3345787" cy="3345787"/>
            </a:xfrm>
            <a:prstGeom prst="arc">
              <a:avLst>
                <a:gd name="adj1" fmla="val 2837438"/>
                <a:gd name="adj2" fmla="val 5468010"/>
              </a:avLst>
            </a:prstGeom>
            <a:ln w="165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sz="1800"/>
            </a:p>
          </p:txBody>
        </p:sp>
      </p:grpSp>
    </p:spTree>
    <p:extLst>
      <p:ext uri="{BB962C8B-B14F-4D97-AF65-F5344CB8AC3E}">
        <p14:creationId xmlns:p14="http://schemas.microsoft.com/office/powerpoint/2010/main" val="264439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sous-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5338D63-7F58-4C41-967C-A9B0AAD4A3E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4001" y="496801"/>
            <a:ext cx="11185200" cy="540711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E34A377-C4E7-474E-AF9C-C0C1512C4B48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1538558" y="3000049"/>
            <a:ext cx="7560000" cy="169200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20000"/>
              </a:lnSpc>
              <a:buNone/>
              <a:defRPr sz="38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TITRE DE LA SOUS-PARTIE SUR PLUSIEURS LIGNES</a:t>
            </a:r>
          </a:p>
        </p:txBody>
      </p:sp>
      <p:sp>
        <p:nvSpPr>
          <p:cNvPr id="50" name="Espace réservé du numéro de diapositive 49">
            <a:extLst>
              <a:ext uri="{FF2B5EF4-FFF2-40B4-BE49-F238E27FC236}">
                <a16:creationId xmlns:a16="http://schemas.microsoft.com/office/drawing/2014/main" id="{28BD423F-B223-3849-B9E3-A73BC0148457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4" name="Espace réservé du texte 6">
            <a:extLst>
              <a:ext uri="{FF2B5EF4-FFF2-40B4-BE49-F238E27FC236}">
                <a16:creationId xmlns:a16="http://schemas.microsoft.com/office/drawing/2014/main" id="{73D67ACB-3E0F-4ED7-8607-B138A3FD73A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 flipH="1">
            <a:off x="1376762" y="2968283"/>
            <a:ext cx="45719" cy="17383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79806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uverture de sous-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5338D63-7F58-4C41-967C-A9B0AAD4A3E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4001" y="496801"/>
            <a:ext cx="11185200" cy="5407113"/>
          </a:xfrm>
          <a:prstGeom prst="rect">
            <a:avLst/>
          </a:prstGeom>
          <a:solidFill>
            <a:schemeClr val="tx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50" name="Espace réservé du numéro de diapositive 49">
            <a:extLst>
              <a:ext uri="{FF2B5EF4-FFF2-40B4-BE49-F238E27FC236}">
                <a16:creationId xmlns:a16="http://schemas.microsoft.com/office/drawing/2014/main" id="{28BD423F-B223-3849-B9E3-A73BC0148457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AE34A377-C4E7-474E-AF9C-C0C1512C4B48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1538558" y="3000049"/>
            <a:ext cx="7560000" cy="1692000"/>
          </a:xfrm>
          <a:prstGeom prst="rect">
            <a:avLst/>
          </a:prstGeom>
        </p:spPr>
        <p:txBody>
          <a:bodyPr anchor="t"/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Tx/>
              <a:buFont typeface="Symbol" panose="05050102010706020507" pitchFamily="18" charset="2"/>
              <a:buNone/>
              <a:tabLst/>
              <a:defRPr sz="38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Tx/>
              <a:buFont typeface="Symbol" panose="05050102010706020507" pitchFamily="18" charset="2"/>
              <a:buNone/>
              <a:tabLst/>
              <a:defRPr/>
            </a:pPr>
            <a:r>
              <a:rPr lang="fr-FR" dirty="0"/>
              <a:t>TITRE DE LA SOUS-PARTIE SUR PLUSIEURS LIGNES</a:t>
            </a:r>
          </a:p>
          <a:p>
            <a:pPr lvl="0"/>
            <a:endParaRPr lang="fr-FR" dirty="0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3D67ACB-3E0F-4ED7-8607-B138A3FD73A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 flipH="1">
            <a:off x="1376762" y="2968283"/>
            <a:ext cx="45719" cy="17383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213161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uverture de sous-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5338D63-7F58-4C41-967C-A9B0AAD4A3E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4001" y="496801"/>
            <a:ext cx="11185200" cy="5407113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50" name="Espace réservé du numéro de diapositive 49">
            <a:extLst>
              <a:ext uri="{FF2B5EF4-FFF2-40B4-BE49-F238E27FC236}">
                <a16:creationId xmlns:a16="http://schemas.microsoft.com/office/drawing/2014/main" id="{28BD423F-B223-3849-B9E3-A73BC0148457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AE34A377-C4E7-474E-AF9C-C0C1512C4B48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1538558" y="3000049"/>
            <a:ext cx="7560000" cy="1692000"/>
          </a:xfrm>
          <a:prstGeom prst="rect">
            <a:avLst/>
          </a:prstGeom>
        </p:spPr>
        <p:txBody>
          <a:bodyPr anchor="t"/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Tx/>
              <a:buFont typeface="Symbol" panose="05050102010706020507" pitchFamily="18" charset="2"/>
              <a:buNone/>
              <a:tabLst/>
              <a:defRPr sz="38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Tx/>
              <a:buFont typeface="Symbol" panose="05050102010706020507" pitchFamily="18" charset="2"/>
              <a:buNone/>
              <a:tabLst/>
              <a:defRPr/>
            </a:pPr>
            <a:r>
              <a:rPr lang="fr-FR" dirty="0"/>
              <a:t>TITRE DE LA SOUS-PARTIE SUR PLUSIEURS LIGNES</a:t>
            </a:r>
          </a:p>
          <a:p>
            <a:pPr lvl="0"/>
            <a:endParaRPr lang="fr-FR" dirty="0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3D67ACB-3E0F-4ED7-8607-B138A3FD73A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 flipH="1">
            <a:off x="1376762" y="2968283"/>
            <a:ext cx="45719" cy="17383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863608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uverture de sous-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5338D63-7F58-4C41-967C-A9B0AAD4A3E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4001" y="496801"/>
            <a:ext cx="11185200" cy="5407113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50" name="Espace réservé du numéro de diapositive 49">
            <a:extLst>
              <a:ext uri="{FF2B5EF4-FFF2-40B4-BE49-F238E27FC236}">
                <a16:creationId xmlns:a16="http://schemas.microsoft.com/office/drawing/2014/main" id="{28BD423F-B223-3849-B9E3-A73BC0148457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AE34A377-C4E7-474E-AF9C-C0C1512C4B48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1538558" y="3000049"/>
            <a:ext cx="7560000" cy="1692000"/>
          </a:xfrm>
          <a:prstGeom prst="rect">
            <a:avLst/>
          </a:prstGeom>
        </p:spPr>
        <p:txBody>
          <a:bodyPr anchor="t"/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Tx/>
              <a:buFont typeface="Symbol" panose="05050102010706020507" pitchFamily="18" charset="2"/>
              <a:buNone/>
              <a:tabLst/>
              <a:defRPr sz="38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Tx/>
              <a:buFont typeface="Symbol" panose="05050102010706020507" pitchFamily="18" charset="2"/>
              <a:buNone/>
              <a:tabLst/>
              <a:defRPr/>
            </a:pPr>
            <a:r>
              <a:rPr lang="fr-FR" dirty="0"/>
              <a:t>TITRE DE LA SOUS-PARTIE SUR PLUSIEURS LIGNES</a:t>
            </a:r>
          </a:p>
          <a:p>
            <a:pPr lvl="0"/>
            <a:endParaRPr lang="fr-FR" dirty="0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3D67ACB-3E0F-4ED7-8607-B138A3FD73A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 flipH="1">
            <a:off x="1376762" y="2968283"/>
            <a:ext cx="45719" cy="17383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648337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uverture de sous-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5338D63-7F58-4C41-967C-A9B0AAD4A3E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4001" y="496801"/>
            <a:ext cx="11185200" cy="5407113"/>
          </a:xfrm>
          <a:prstGeom prst="rect">
            <a:avLst/>
          </a:prstGeom>
          <a:solidFill>
            <a:schemeClr val="accent4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50" name="Espace réservé du numéro de diapositive 49">
            <a:extLst>
              <a:ext uri="{FF2B5EF4-FFF2-40B4-BE49-F238E27FC236}">
                <a16:creationId xmlns:a16="http://schemas.microsoft.com/office/drawing/2014/main" id="{28BD423F-B223-3849-B9E3-A73BC0148457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AE34A377-C4E7-474E-AF9C-C0C1512C4B48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1538558" y="3000049"/>
            <a:ext cx="7560000" cy="1692000"/>
          </a:xfrm>
          <a:prstGeom prst="rect">
            <a:avLst/>
          </a:prstGeom>
        </p:spPr>
        <p:txBody>
          <a:bodyPr anchor="t"/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Tx/>
              <a:buFont typeface="Symbol" panose="05050102010706020507" pitchFamily="18" charset="2"/>
              <a:buNone/>
              <a:tabLst/>
              <a:defRPr sz="38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Tx/>
              <a:buFont typeface="Symbol" panose="05050102010706020507" pitchFamily="18" charset="2"/>
              <a:buNone/>
              <a:tabLst/>
              <a:defRPr/>
            </a:pPr>
            <a:r>
              <a:rPr lang="fr-FR" dirty="0"/>
              <a:t>TITRE DE LA SOUS-PARTIE SUR PLUSIEURS LIGNES</a:t>
            </a:r>
          </a:p>
          <a:p>
            <a:pPr lvl="0"/>
            <a:endParaRPr lang="fr-FR" dirty="0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3D67ACB-3E0F-4ED7-8607-B138A3FD73A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 flipH="1">
            <a:off x="1376762" y="2968283"/>
            <a:ext cx="45719" cy="17383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697845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CF3B943-80A1-4E09-AFBA-4C7EDC0AD2B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73095" y="2087563"/>
            <a:ext cx="10422020" cy="3767137"/>
          </a:xfrm>
        </p:spPr>
        <p:txBody>
          <a:bodyPr/>
          <a:lstStyle>
            <a:lvl1pPr>
              <a:defRPr>
                <a:solidFill>
                  <a:srgbClr val="D05559"/>
                </a:solidFill>
              </a:defRPr>
            </a:lvl1pPr>
            <a:lvl2pPr>
              <a:buClr>
                <a:srgbClr val="D05559"/>
              </a:buClr>
              <a:defRPr>
                <a:solidFill>
                  <a:srgbClr val="010813"/>
                </a:solidFill>
              </a:defRPr>
            </a:lvl2pPr>
            <a:lvl3pPr>
              <a:buClr>
                <a:srgbClr val="D05559"/>
              </a:buClr>
              <a:defRPr>
                <a:solidFill>
                  <a:srgbClr val="010813"/>
                </a:solidFill>
              </a:defRPr>
            </a:lvl3pPr>
            <a:lvl4pPr>
              <a:buClr>
                <a:srgbClr val="D05559"/>
              </a:buClr>
              <a:defRPr>
                <a:solidFill>
                  <a:srgbClr val="010813"/>
                </a:solidFill>
              </a:defRPr>
            </a:lvl4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34E310A-4CEE-7246-82CD-435F6B104E3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70E81EC-A4CC-46F3-8A94-BB7AD42F7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Cliquez pour ajouter un titre</a:t>
            </a:r>
          </a:p>
        </p:txBody>
      </p:sp>
    </p:spTree>
    <p:extLst>
      <p:ext uri="{BB962C8B-B14F-4D97-AF65-F5344CB8AC3E}">
        <p14:creationId xmlns:p14="http://schemas.microsoft.com/office/powerpoint/2010/main" val="33540343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34E310A-4CEE-7246-82CD-435F6B104E3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70E81EC-A4CC-46F3-8A94-BB7AD42F7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solidFill>
            <a:schemeClr val="tx2"/>
          </a:solidFill>
        </p:spPr>
        <p:txBody>
          <a:bodyPr/>
          <a:lstStyle/>
          <a:p>
            <a:r>
              <a:rPr lang="fr-FR" dirty="0"/>
              <a:t>Cliquez pour ajouter un titre</a:t>
            </a:r>
          </a:p>
        </p:txBody>
      </p:sp>
      <p:sp>
        <p:nvSpPr>
          <p:cNvPr id="6" name="Espace réservé du texte 4">
            <a:extLst>
              <a:ext uri="{FF2B5EF4-FFF2-40B4-BE49-F238E27FC236}">
                <a16:creationId xmlns:a16="http://schemas.microsoft.com/office/drawing/2014/main" id="{BCF3B943-80A1-4E09-AFBA-4C7EDC0AD2B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73095" y="2087563"/>
            <a:ext cx="10422020" cy="3767137"/>
          </a:xfrm>
        </p:spPr>
        <p:txBody>
          <a:bodyPr/>
          <a:lstStyle>
            <a:lvl1pPr>
              <a:defRPr>
                <a:solidFill>
                  <a:srgbClr val="D05559"/>
                </a:solidFill>
              </a:defRPr>
            </a:lvl1pPr>
            <a:lvl2pPr>
              <a:buClr>
                <a:srgbClr val="D05559"/>
              </a:buClr>
              <a:defRPr>
                <a:solidFill>
                  <a:srgbClr val="010813"/>
                </a:solidFill>
              </a:defRPr>
            </a:lvl2pPr>
            <a:lvl3pPr>
              <a:buClr>
                <a:srgbClr val="D05559"/>
              </a:buClr>
              <a:defRPr>
                <a:solidFill>
                  <a:srgbClr val="010813"/>
                </a:solidFill>
              </a:defRPr>
            </a:lvl3pPr>
            <a:lvl4pPr>
              <a:buClr>
                <a:srgbClr val="D05559"/>
              </a:buClr>
              <a:defRPr>
                <a:solidFill>
                  <a:srgbClr val="010813"/>
                </a:solidFill>
              </a:defRPr>
            </a:lvl4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569946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34E310A-4CEE-7246-82CD-435F6B104E3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70E81EC-A4CC-46F3-8A94-BB7AD42F7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fr-FR" dirty="0"/>
              <a:t>Cliquez pour ajouter un titre</a:t>
            </a:r>
          </a:p>
        </p:txBody>
      </p:sp>
      <p:sp>
        <p:nvSpPr>
          <p:cNvPr id="6" name="Espace réservé du texte 4">
            <a:extLst>
              <a:ext uri="{FF2B5EF4-FFF2-40B4-BE49-F238E27FC236}">
                <a16:creationId xmlns:a16="http://schemas.microsoft.com/office/drawing/2014/main" id="{BCF3B943-80A1-4E09-AFBA-4C7EDC0AD2B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73095" y="2087563"/>
            <a:ext cx="10422020" cy="3767137"/>
          </a:xfrm>
        </p:spPr>
        <p:txBody>
          <a:bodyPr/>
          <a:lstStyle>
            <a:lvl1pPr>
              <a:defRPr>
                <a:solidFill>
                  <a:srgbClr val="D05559"/>
                </a:solidFill>
              </a:defRPr>
            </a:lvl1pPr>
            <a:lvl2pPr>
              <a:buClr>
                <a:srgbClr val="D05559"/>
              </a:buClr>
              <a:defRPr>
                <a:solidFill>
                  <a:srgbClr val="010813"/>
                </a:solidFill>
              </a:defRPr>
            </a:lvl2pPr>
            <a:lvl3pPr>
              <a:buClr>
                <a:srgbClr val="D05559"/>
              </a:buClr>
              <a:defRPr>
                <a:solidFill>
                  <a:srgbClr val="010813"/>
                </a:solidFill>
              </a:defRPr>
            </a:lvl3pPr>
            <a:lvl4pPr>
              <a:buClr>
                <a:srgbClr val="D05559"/>
              </a:buClr>
              <a:defRPr>
                <a:solidFill>
                  <a:srgbClr val="010813"/>
                </a:solidFill>
              </a:defRPr>
            </a:lvl4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516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34E310A-4CEE-7246-82CD-435F6B104E3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70E81EC-A4CC-46F3-8A94-BB7AD42F7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fr-FR" dirty="0"/>
              <a:t>Cliquez pour ajouter un titre</a:t>
            </a:r>
          </a:p>
        </p:txBody>
      </p:sp>
      <p:sp>
        <p:nvSpPr>
          <p:cNvPr id="6" name="Espace réservé du texte 4">
            <a:extLst>
              <a:ext uri="{FF2B5EF4-FFF2-40B4-BE49-F238E27FC236}">
                <a16:creationId xmlns:a16="http://schemas.microsoft.com/office/drawing/2014/main" id="{BCF3B943-80A1-4E09-AFBA-4C7EDC0AD2B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73095" y="2087563"/>
            <a:ext cx="10422020" cy="3767137"/>
          </a:xfrm>
        </p:spPr>
        <p:txBody>
          <a:bodyPr/>
          <a:lstStyle>
            <a:lvl1pPr>
              <a:defRPr>
                <a:solidFill>
                  <a:srgbClr val="D05559"/>
                </a:solidFill>
              </a:defRPr>
            </a:lvl1pPr>
            <a:lvl2pPr>
              <a:buClr>
                <a:srgbClr val="D05559"/>
              </a:buClr>
              <a:defRPr>
                <a:solidFill>
                  <a:srgbClr val="010813"/>
                </a:solidFill>
              </a:defRPr>
            </a:lvl2pPr>
            <a:lvl3pPr>
              <a:buClr>
                <a:srgbClr val="D05559"/>
              </a:buClr>
              <a:defRPr>
                <a:solidFill>
                  <a:srgbClr val="010813"/>
                </a:solidFill>
              </a:defRPr>
            </a:lvl3pPr>
            <a:lvl4pPr>
              <a:buClr>
                <a:srgbClr val="D05559"/>
              </a:buClr>
              <a:defRPr>
                <a:solidFill>
                  <a:srgbClr val="010813"/>
                </a:solidFill>
              </a:defRPr>
            </a:lvl4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769229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34E310A-4CEE-7246-82CD-435F6B104E3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70E81EC-A4CC-46F3-8A94-BB7AD42F7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fr-FR" dirty="0"/>
              <a:t>Cliquez pour ajouter un titre</a:t>
            </a:r>
          </a:p>
        </p:txBody>
      </p:sp>
      <p:sp>
        <p:nvSpPr>
          <p:cNvPr id="6" name="Espace réservé du texte 4">
            <a:extLst>
              <a:ext uri="{FF2B5EF4-FFF2-40B4-BE49-F238E27FC236}">
                <a16:creationId xmlns:a16="http://schemas.microsoft.com/office/drawing/2014/main" id="{BCF3B943-80A1-4E09-AFBA-4C7EDC0AD2B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73095" y="2087563"/>
            <a:ext cx="10422020" cy="3767137"/>
          </a:xfrm>
        </p:spPr>
        <p:txBody>
          <a:bodyPr/>
          <a:lstStyle>
            <a:lvl1pPr>
              <a:defRPr>
                <a:solidFill>
                  <a:srgbClr val="D05559"/>
                </a:solidFill>
              </a:defRPr>
            </a:lvl1pPr>
            <a:lvl2pPr>
              <a:buClr>
                <a:srgbClr val="D05559"/>
              </a:buClr>
              <a:defRPr>
                <a:solidFill>
                  <a:srgbClr val="010813"/>
                </a:solidFill>
              </a:defRPr>
            </a:lvl2pPr>
            <a:lvl3pPr>
              <a:buClr>
                <a:srgbClr val="D05559"/>
              </a:buClr>
              <a:defRPr>
                <a:solidFill>
                  <a:srgbClr val="010813"/>
                </a:solidFill>
              </a:defRPr>
            </a:lvl3pPr>
            <a:lvl4pPr>
              <a:buClr>
                <a:srgbClr val="D05559"/>
              </a:buClr>
              <a:defRPr>
                <a:solidFill>
                  <a:srgbClr val="010813"/>
                </a:solidFill>
              </a:defRPr>
            </a:lvl4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7738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D6DD44-317A-D94C-BB35-08ED98E30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6" y="482481"/>
            <a:ext cx="11233149" cy="809307"/>
          </a:xfrm>
          <a:solidFill>
            <a:schemeClr val="tx2"/>
          </a:solidFill>
        </p:spPr>
        <p:txBody>
          <a:bodyPr lIns="360000" tIns="36000">
            <a:noAutofit/>
          </a:bodyPr>
          <a:lstStyle>
            <a:lvl1pPr>
              <a:lnSpc>
                <a:spcPts val="3100"/>
              </a:lnSpc>
              <a:defRPr sz="3000" b="1" cap="all" baseline="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27ABBC-3068-FD40-BD33-DB76D449B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6" y="1436162"/>
            <a:ext cx="11233149" cy="4297888"/>
          </a:xfrm>
          <a:solidFill>
            <a:schemeClr val="bg1">
              <a:lumMod val="95000"/>
            </a:schemeClr>
          </a:solidFill>
        </p:spPr>
        <p:txBody>
          <a:bodyPr lIns="360000" tIns="360000">
            <a:noAutofit/>
          </a:bodyPr>
          <a:lstStyle>
            <a:lvl1pPr marL="0" indent="0">
              <a:buNone/>
              <a:defRPr sz="2500" b="1">
                <a:solidFill>
                  <a:schemeClr val="bg2"/>
                </a:solidFill>
              </a:defRPr>
            </a:lvl1pPr>
            <a:lvl2pPr marL="228594" indent="-219069">
              <a:tabLst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1254C8E-F1BA-47F0-A981-7D2896EC249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411" y="5745186"/>
            <a:ext cx="4197046" cy="111281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950B039-A993-4ED8-AB1B-149F07CC4B0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411" y="5745186"/>
            <a:ext cx="4197046" cy="1112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41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84CFFACC-99FF-5840-ABC3-B3AEF7EC56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86A2F40-717A-4467-A28B-580C930339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Cliquez pour ajouter un titre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D111AFF-88E4-7141-894B-53BBBE1918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096660" y="1609595"/>
            <a:ext cx="5595938" cy="42943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fr-FR" dirty="0"/>
              <a:t>Cliquez pour insérer un élément</a:t>
            </a:r>
          </a:p>
        </p:txBody>
      </p:sp>
      <p:sp>
        <p:nvSpPr>
          <p:cNvPr id="6" name="Espace réservé du texte 4">
            <a:extLst>
              <a:ext uri="{FF2B5EF4-FFF2-40B4-BE49-F238E27FC236}">
                <a16:creationId xmlns:a16="http://schemas.microsoft.com/office/drawing/2014/main" id="{64C7CDFE-DF95-4CA3-98A5-7BD20AEBF1A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98661" y="2087563"/>
            <a:ext cx="5220000" cy="3816350"/>
          </a:xfrm>
        </p:spPr>
        <p:txBody>
          <a:bodyPr/>
          <a:lstStyle>
            <a:lvl1pPr>
              <a:defRPr>
                <a:solidFill>
                  <a:srgbClr val="D05559"/>
                </a:solidFill>
              </a:defRPr>
            </a:lvl1pPr>
            <a:lvl2pPr>
              <a:buClr>
                <a:srgbClr val="D05559"/>
              </a:buClr>
              <a:defRPr>
                <a:solidFill>
                  <a:srgbClr val="010813"/>
                </a:solidFill>
              </a:defRPr>
            </a:lvl2pPr>
            <a:lvl3pPr>
              <a:buClr>
                <a:srgbClr val="D05559"/>
              </a:buClr>
              <a:defRPr>
                <a:solidFill>
                  <a:srgbClr val="010813"/>
                </a:solidFill>
              </a:defRPr>
            </a:lvl3pPr>
            <a:lvl4pPr>
              <a:buClr>
                <a:srgbClr val="D05559"/>
              </a:buClr>
              <a:defRPr>
                <a:solidFill>
                  <a:srgbClr val="010813"/>
                </a:solidFill>
              </a:defRPr>
            </a:lvl4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endParaRPr lang="fr-FR" dirty="0"/>
          </a:p>
        </p:txBody>
      </p:sp>
      <p:sp>
        <p:nvSpPr>
          <p:cNvPr id="7" name="ZoneTexte 6"/>
          <p:cNvSpPr txBox="1"/>
          <p:nvPr userDrawn="1"/>
        </p:nvSpPr>
        <p:spPr>
          <a:xfrm>
            <a:off x="1190625" y="6229647"/>
            <a:ext cx="34788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/>
              <a:t>Document interne – Diffusion limitée</a:t>
            </a:r>
          </a:p>
        </p:txBody>
      </p:sp>
    </p:spTree>
    <p:extLst>
      <p:ext uri="{BB962C8B-B14F-4D97-AF65-F5344CB8AC3E}">
        <p14:creationId xmlns:p14="http://schemas.microsoft.com/office/powerpoint/2010/main" val="42343295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e +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84CFFACC-99FF-5840-ABC3-B3AEF7EC56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86A2F40-717A-4467-A28B-580C930339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solidFill>
            <a:schemeClr val="tx2"/>
          </a:solidFill>
        </p:spPr>
        <p:txBody>
          <a:bodyPr/>
          <a:lstStyle/>
          <a:p>
            <a:r>
              <a:rPr lang="fr-FR" dirty="0"/>
              <a:t>Cliquez pour ajouter un titre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D111AFF-88E4-7141-894B-53BBBE1918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096660" y="1609595"/>
            <a:ext cx="5595938" cy="42943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fr-FR" dirty="0"/>
              <a:t>Cliquez pour insérer un élément</a:t>
            </a:r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64C7CDFE-DF95-4CA3-98A5-7BD20AEBF1A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98661" y="2087563"/>
            <a:ext cx="5220000" cy="3816350"/>
          </a:xfrm>
        </p:spPr>
        <p:txBody>
          <a:bodyPr/>
          <a:lstStyle>
            <a:lvl1pPr>
              <a:defRPr>
                <a:solidFill>
                  <a:srgbClr val="D05559"/>
                </a:solidFill>
              </a:defRPr>
            </a:lvl1pPr>
            <a:lvl2pPr>
              <a:buClr>
                <a:srgbClr val="D05559"/>
              </a:buClr>
              <a:defRPr>
                <a:solidFill>
                  <a:srgbClr val="010813"/>
                </a:solidFill>
              </a:defRPr>
            </a:lvl2pPr>
            <a:lvl3pPr>
              <a:buClr>
                <a:srgbClr val="D05559"/>
              </a:buClr>
              <a:defRPr>
                <a:solidFill>
                  <a:srgbClr val="010813"/>
                </a:solidFill>
              </a:defRPr>
            </a:lvl3pPr>
            <a:lvl4pPr>
              <a:buClr>
                <a:srgbClr val="D05559"/>
              </a:buClr>
              <a:defRPr>
                <a:solidFill>
                  <a:srgbClr val="010813"/>
                </a:solidFill>
              </a:defRPr>
            </a:lvl4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70384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e +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84CFFACC-99FF-5840-ABC3-B3AEF7EC56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86A2F40-717A-4467-A28B-580C930339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fr-FR" dirty="0"/>
              <a:t>Cliquez pour ajouter un titre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D111AFF-88E4-7141-894B-53BBBE1918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096660" y="1609595"/>
            <a:ext cx="5595938" cy="42943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fr-FR" dirty="0"/>
              <a:t>Cliquez pour insérer un élément</a:t>
            </a:r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64C7CDFE-DF95-4CA3-98A5-7BD20AEBF1A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98661" y="2087563"/>
            <a:ext cx="5220000" cy="3816350"/>
          </a:xfrm>
        </p:spPr>
        <p:txBody>
          <a:bodyPr/>
          <a:lstStyle>
            <a:lvl1pPr>
              <a:defRPr>
                <a:solidFill>
                  <a:srgbClr val="D05559"/>
                </a:solidFill>
              </a:defRPr>
            </a:lvl1pPr>
            <a:lvl2pPr>
              <a:buClr>
                <a:srgbClr val="D05559"/>
              </a:buClr>
              <a:defRPr>
                <a:solidFill>
                  <a:srgbClr val="010813"/>
                </a:solidFill>
              </a:defRPr>
            </a:lvl2pPr>
            <a:lvl3pPr>
              <a:buClr>
                <a:srgbClr val="D05559"/>
              </a:buClr>
              <a:defRPr>
                <a:solidFill>
                  <a:srgbClr val="010813"/>
                </a:solidFill>
              </a:defRPr>
            </a:lvl3pPr>
            <a:lvl4pPr>
              <a:buClr>
                <a:srgbClr val="D05559"/>
              </a:buClr>
              <a:defRPr>
                <a:solidFill>
                  <a:srgbClr val="010813"/>
                </a:solidFill>
              </a:defRPr>
            </a:lvl4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416900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e +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84CFFACC-99FF-5840-ABC3-B3AEF7EC56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86A2F40-717A-4467-A28B-580C930339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fr-FR" dirty="0"/>
              <a:t>Cliquez pour ajouter un titre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D111AFF-88E4-7141-894B-53BBBE1918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096660" y="1609595"/>
            <a:ext cx="5595938" cy="42943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fr-FR" dirty="0"/>
              <a:t>Cliquez pour insérer un élément</a:t>
            </a:r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64C7CDFE-DF95-4CA3-98A5-7BD20AEBF1A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98661" y="2087563"/>
            <a:ext cx="5220000" cy="3816350"/>
          </a:xfrm>
        </p:spPr>
        <p:txBody>
          <a:bodyPr/>
          <a:lstStyle>
            <a:lvl1pPr>
              <a:defRPr>
                <a:solidFill>
                  <a:srgbClr val="D05559"/>
                </a:solidFill>
              </a:defRPr>
            </a:lvl1pPr>
            <a:lvl2pPr>
              <a:buClr>
                <a:srgbClr val="D05559"/>
              </a:buClr>
              <a:defRPr>
                <a:solidFill>
                  <a:srgbClr val="010813"/>
                </a:solidFill>
              </a:defRPr>
            </a:lvl2pPr>
            <a:lvl3pPr>
              <a:buClr>
                <a:srgbClr val="D05559"/>
              </a:buClr>
              <a:defRPr>
                <a:solidFill>
                  <a:srgbClr val="010813"/>
                </a:solidFill>
              </a:defRPr>
            </a:lvl3pPr>
            <a:lvl4pPr>
              <a:buClr>
                <a:srgbClr val="D05559"/>
              </a:buClr>
              <a:defRPr>
                <a:solidFill>
                  <a:srgbClr val="010813"/>
                </a:solidFill>
              </a:defRPr>
            </a:lvl4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endParaRPr lang="fr-FR" dirty="0"/>
          </a:p>
        </p:txBody>
      </p:sp>
      <p:sp>
        <p:nvSpPr>
          <p:cNvPr id="6" name="ZoneTexte 5"/>
          <p:cNvSpPr txBox="1"/>
          <p:nvPr userDrawn="1"/>
        </p:nvSpPr>
        <p:spPr>
          <a:xfrm>
            <a:off x="1190625" y="6229647"/>
            <a:ext cx="34788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/>
              <a:t>Document interne – Diffusion limitée</a:t>
            </a:r>
          </a:p>
        </p:txBody>
      </p:sp>
    </p:spTree>
    <p:extLst>
      <p:ext uri="{BB962C8B-B14F-4D97-AF65-F5344CB8AC3E}">
        <p14:creationId xmlns:p14="http://schemas.microsoft.com/office/powerpoint/2010/main" val="331564351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e +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84CFFACC-99FF-5840-ABC3-B3AEF7EC56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86A2F40-717A-4467-A28B-580C930339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fr-FR" dirty="0"/>
              <a:t>Cliquez pour ajouter un titre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D111AFF-88E4-7141-894B-53BBBE1918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096660" y="1609595"/>
            <a:ext cx="5595938" cy="42943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fr-FR" dirty="0"/>
              <a:t>Cliquez pour insérer un élément</a:t>
            </a:r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64C7CDFE-DF95-4CA3-98A5-7BD20AEBF1A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98661" y="2087563"/>
            <a:ext cx="5220000" cy="3816350"/>
          </a:xfrm>
        </p:spPr>
        <p:txBody>
          <a:bodyPr/>
          <a:lstStyle>
            <a:lvl1pPr>
              <a:defRPr>
                <a:solidFill>
                  <a:srgbClr val="D05559"/>
                </a:solidFill>
              </a:defRPr>
            </a:lvl1pPr>
            <a:lvl2pPr>
              <a:buClr>
                <a:srgbClr val="D05559"/>
              </a:buClr>
              <a:defRPr>
                <a:solidFill>
                  <a:srgbClr val="010813"/>
                </a:solidFill>
              </a:defRPr>
            </a:lvl2pPr>
            <a:lvl3pPr>
              <a:buClr>
                <a:srgbClr val="D05559"/>
              </a:buClr>
              <a:defRPr>
                <a:solidFill>
                  <a:srgbClr val="010813"/>
                </a:solidFill>
              </a:defRPr>
            </a:lvl3pPr>
            <a:lvl4pPr>
              <a:buClr>
                <a:srgbClr val="D05559"/>
              </a:buClr>
              <a:defRPr>
                <a:solidFill>
                  <a:srgbClr val="010813"/>
                </a:solidFill>
              </a:defRPr>
            </a:lvl4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6949672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84CFFACC-99FF-5840-ABC3-B3AEF7EC56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86A2F40-717A-4467-A28B-580C930339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Cliquez pour ajouter un titre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D111AFF-88E4-7141-894B-53BBBE1918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98659" y="1609595"/>
            <a:ext cx="11193938" cy="42943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>
                <a:solidFill>
                  <a:srgbClr val="D05559"/>
                </a:solidFill>
              </a:defRPr>
            </a:lvl1pPr>
          </a:lstStyle>
          <a:p>
            <a:pPr lvl="0"/>
            <a:r>
              <a:rPr lang="fr-FR" dirty="0"/>
              <a:t>Cliquez pour insérer un élément</a:t>
            </a:r>
          </a:p>
        </p:txBody>
      </p:sp>
      <p:sp>
        <p:nvSpPr>
          <p:cNvPr id="5" name="ZoneTexte 4"/>
          <p:cNvSpPr txBox="1"/>
          <p:nvPr userDrawn="1"/>
        </p:nvSpPr>
        <p:spPr>
          <a:xfrm>
            <a:off x="1190625" y="6229647"/>
            <a:ext cx="34788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/>
              <a:t>Document interne – Diffusion limitée</a:t>
            </a:r>
          </a:p>
        </p:txBody>
      </p:sp>
    </p:spTree>
    <p:extLst>
      <p:ext uri="{BB962C8B-B14F-4D97-AF65-F5344CB8AC3E}">
        <p14:creationId xmlns:p14="http://schemas.microsoft.com/office/powerpoint/2010/main" val="2619343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84CFFACC-99FF-5840-ABC3-B3AEF7EC56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86A2F40-717A-4467-A28B-580C930339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solidFill>
            <a:schemeClr val="tx2"/>
          </a:solidFill>
        </p:spPr>
        <p:txBody>
          <a:bodyPr/>
          <a:lstStyle/>
          <a:p>
            <a:r>
              <a:rPr lang="fr-FR" dirty="0"/>
              <a:t>Cliquez pour ajouter un titre</a:t>
            </a:r>
          </a:p>
        </p:txBody>
      </p:sp>
      <p:sp>
        <p:nvSpPr>
          <p:cNvPr id="5" name="Espace réservé du contenu 3">
            <a:extLst>
              <a:ext uri="{FF2B5EF4-FFF2-40B4-BE49-F238E27FC236}">
                <a16:creationId xmlns:a16="http://schemas.microsoft.com/office/drawing/2014/main" id="{8D111AFF-88E4-7141-894B-53BBBE1918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98659" y="1609595"/>
            <a:ext cx="11193938" cy="42943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>
                <a:solidFill>
                  <a:srgbClr val="D05559"/>
                </a:solidFill>
              </a:defRPr>
            </a:lvl1pPr>
          </a:lstStyle>
          <a:p>
            <a:pPr lvl="0"/>
            <a:r>
              <a:rPr lang="fr-FR" dirty="0"/>
              <a:t>Cliquez pour insérer un élément</a:t>
            </a:r>
          </a:p>
        </p:txBody>
      </p:sp>
    </p:spTree>
    <p:extLst>
      <p:ext uri="{BB962C8B-B14F-4D97-AF65-F5344CB8AC3E}">
        <p14:creationId xmlns:p14="http://schemas.microsoft.com/office/powerpoint/2010/main" val="134531503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84CFFACC-99FF-5840-ABC3-B3AEF7EC56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86A2F40-717A-4467-A28B-580C930339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fr-FR" dirty="0"/>
              <a:t>Cliquez pour ajouter un titre</a:t>
            </a:r>
          </a:p>
        </p:txBody>
      </p:sp>
      <p:sp>
        <p:nvSpPr>
          <p:cNvPr id="5" name="Espace réservé du contenu 3">
            <a:extLst>
              <a:ext uri="{FF2B5EF4-FFF2-40B4-BE49-F238E27FC236}">
                <a16:creationId xmlns:a16="http://schemas.microsoft.com/office/drawing/2014/main" id="{8D111AFF-88E4-7141-894B-53BBBE1918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98659" y="1609595"/>
            <a:ext cx="11193938" cy="42943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>
                <a:solidFill>
                  <a:srgbClr val="D05559"/>
                </a:solidFill>
              </a:defRPr>
            </a:lvl1pPr>
          </a:lstStyle>
          <a:p>
            <a:pPr lvl="0"/>
            <a:r>
              <a:rPr lang="fr-FR" dirty="0"/>
              <a:t>Cliquez pour insérer un élément</a:t>
            </a:r>
          </a:p>
        </p:txBody>
      </p:sp>
    </p:spTree>
    <p:extLst>
      <p:ext uri="{BB962C8B-B14F-4D97-AF65-F5344CB8AC3E}">
        <p14:creationId xmlns:p14="http://schemas.microsoft.com/office/powerpoint/2010/main" val="168390381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84CFFACC-99FF-5840-ABC3-B3AEF7EC56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86A2F40-717A-4467-A28B-580C930339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fr-FR" dirty="0"/>
              <a:t>Cliquez pour ajouter un titre</a:t>
            </a:r>
          </a:p>
        </p:txBody>
      </p:sp>
      <p:sp>
        <p:nvSpPr>
          <p:cNvPr id="5" name="Espace réservé du contenu 3">
            <a:extLst>
              <a:ext uri="{FF2B5EF4-FFF2-40B4-BE49-F238E27FC236}">
                <a16:creationId xmlns:a16="http://schemas.microsoft.com/office/drawing/2014/main" id="{8D111AFF-88E4-7141-894B-53BBBE1918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98659" y="1609595"/>
            <a:ext cx="11193938" cy="42943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>
                <a:solidFill>
                  <a:srgbClr val="D05559"/>
                </a:solidFill>
              </a:defRPr>
            </a:lvl1pPr>
          </a:lstStyle>
          <a:p>
            <a:pPr lvl="0"/>
            <a:r>
              <a:rPr lang="fr-FR" dirty="0"/>
              <a:t>Cliquez pour insérer un élément</a:t>
            </a:r>
          </a:p>
        </p:txBody>
      </p:sp>
      <p:sp>
        <p:nvSpPr>
          <p:cNvPr id="6" name="ZoneTexte 5"/>
          <p:cNvSpPr txBox="1"/>
          <p:nvPr userDrawn="1"/>
        </p:nvSpPr>
        <p:spPr>
          <a:xfrm>
            <a:off x="1190625" y="6229647"/>
            <a:ext cx="34788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/>
              <a:t>Document interne – Diffusion limitée</a:t>
            </a:r>
          </a:p>
        </p:txBody>
      </p:sp>
    </p:spTree>
    <p:extLst>
      <p:ext uri="{BB962C8B-B14F-4D97-AF65-F5344CB8AC3E}">
        <p14:creationId xmlns:p14="http://schemas.microsoft.com/office/powerpoint/2010/main" val="187130310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84CFFACC-99FF-5840-ABC3-B3AEF7EC56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86A2F40-717A-4467-A28B-580C930339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fr-FR" dirty="0"/>
              <a:t>Cliquez pour ajouter un titre</a:t>
            </a:r>
          </a:p>
        </p:txBody>
      </p:sp>
      <p:sp>
        <p:nvSpPr>
          <p:cNvPr id="5" name="Espace réservé du contenu 3">
            <a:extLst>
              <a:ext uri="{FF2B5EF4-FFF2-40B4-BE49-F238E27FC236}">
                <a16:creationId xmlns:a16="http://schemas.microsoft.com/office/drawing/2014/main" id="{8D111AFF-88E4-7141-894B-53BBBE1918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98659" y="1609595"/>
            <a:ext cx="11193938" cy="42943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>
                <a:solidFill>
                  <a:srgbClr val="D05559"/>
                </a:solidFill>
              </a:defRPr>
            </a:lvl1pPr>
          </a:lstStyle>
          <a:p>
            <a:pPr lvl="0"/>
            <a:r>
              <a:rPr lang="fr-FR" dirty="0"/>
              <a:t>Cliquez pour insérer un élément</a:t>
            </a:r>
          </a:p>
        </p:txBody>
      </p:sp>
    </p:spTree>
    <p:extLst>
      <p:ext uri="{BB962C8B-B14F-4D97-AF65-F5344CB8AC3E}">
        <p14:creationId xmlns:p14="http://schemas.microsoft.com/office/powerpoint/2010/main" val="2311719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D6DD44-317A-D94C-BB35-08ED98E30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482481"/>
            <a:ext cx="11233150" cy="809307"/>
          </a:xfrm>
          <a:solidFill>
            <a:schemeClr val="tx2"/>
          </a:solidFill>
        </p:spPr>
        <p:txBody>
          <a:bodyPr lIns="360000" tIns="36000">
            <a:noAutofit/>
          </a:bodyPr>
          <a:lstStyle>
            <a:lvl1pPr>
              <a:lnSpc>
                <a:spcPts val="3100"/>
              </a:lnSpc>
              <a:defRPr sz="3000" b="1" cap="all" baseline="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F9C23C9-7940-4FC6-8F38-84DE56D703D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411" y="5745186"/>
            <a:ext cx="4197046" cy="111281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730EE0F-BD14-46A9-BA02-0137FE32E73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411" y="5745186"/>
            <a:ext cx="4197046" cy="1112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210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84CFFACC-99FF-5840-ABC3-B3AEF7EC56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86A2F40-717A-4467-A28B-580C930339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Cliquez pour ajouter un titre</a:t>
            </a:r>
          </a:p>
        </p:txBody>
      </p:sp>
      <p:sp>
        <p:nvSpPr>
          <p:cNvPr id="10" name="Espace réservé du texte 8">
            <a:extLst>
              <a:ext uri="{FF2B5EF4-FFF2-40B4-BE49-F238E27FC236}">
                <a16:creationId xmlns:a16="http://schemas.microsoft.com/office/drawing/2014/main" id="{761F1608-1EEB-E647-B6C1-A92DFDEACC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8660" y="4888434"/>
            <a:ext cx="3527241" cy="91546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500"/>
              </a:spcAft>
              <a:defRPr sz="1400">
                <a:solidFill>
                  <a:srgbClr val="D05559"/>
                </a:solidFill>
              </a:defRPr>
            </a:lvl1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11" name="Espace réservé du texte 8">
            <a:extLst>
              <a:ext uri="{FF2B5EF4-FFF2-40B4-BE49-F238E27FC236}">
                <a16:creationId xmlns:a16="http://schemas.microsoft.com/office/drawing/2014/main" id="{12396C78-3A19-AA4A-BA82-771000D34AB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33041" y="4888433"/>
            <a:ext cx="3527241" cy="915469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500"/>
              </a:spcAft>
              <a:defRPr sz="1400">
                <a:solidFill>
                  <a:srgbClr val="D05559"/>
                </a:solidFill>
              </a:defRPr>
            </a:lvl1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13" name="Espace réservé du texte 8">
            <a:extLst>
              <a:ext uri="{FF2B5EF4-FFF2-40B4-BE49-F238E27FC236}">
                <a16:creationId xmlns:a16="http://schemas.microsoft.com/office/drawing/2014/main" id="{EC2BF74E-545A-A440-902F-FA50E56110E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67421" y="4888431"/>
            <a:ext cx="3527241" cy="91547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500"/>
              </a:spcAft>
              <a:defRPr sz="1400">
                <a:solidFill>
                  <a:srgbClr val="D05559"/>
                </a:solidFill>
              </a:defRPr>
            </a:lvl1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23BC6F5-8015-C948-A0DF-067DBD51FF6B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498475" y="1824038"/>
            <a:ext cx="3527426" cy="28495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>
                <a:solidFill>
                  <a:srgbClr val="010813"/>
                </a:solidFill>
              </a:defRPr>
            </a:lvl1pPr>
          </a:lstStyle>
          <a:p>
            <a:pPr lvl="0"/>
            <a:r>
              <a:rPr lang="fr-FR" dirty="0"/>
              <a:t>Cliquez pour insérer un élément</a:t>
            </a:r>
          </a:p>
        </p:txBody>
      </p:sp>
      <p:sp>
        <p:nvSpPr>
          <p:cNvPr id="14" name="Espace réservé du contenu 4">
            <a:extLst>
              <a:ext uri="{FF2B5EF4-FFF2-40B4-BE49-F238E27FC236}">
                <a16:creationId xmlns:a16="http://schemas.microsoft.com/office/drawing/2014/main" id="{A4EA6C08-DD50-7E46-B36D-C6F5E1D6A9D7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332856" y="1824038"/>
            <a:ext cx="3527426" cy="28495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>
                <a:solidFill>
                  <a:srgbClr val="010813"/>
                </a:solidFill>
              </a:defRPr>
            </a:lvl1pPr>
          </a:lstStyle>
          <a:p>
            <a:pPr lvl="0"/>
            <a:r>
              <a:rPr lang="fr-FR" dirty="0"/>
              <a:t>Cliquez pour insérer un élément</a:t>
            </a:r>
          </a:p>
        </p:txBody>
      </p:sp>
      <p:sp>
        <p:nvSpPr>
          <p:cNvPr id="15" name="Espace réservé du contenu 4">
            <a:extLst>
              <a:ext uri="{FF2B5EF4-FFF2-40B4-BE49-F238E27FC236}">
                <a16:creationId xmlns:a16="http://schemas.microsoft.com/office/drawing/2014/main" id="{724E9820-D288-7446-90D8-96CAB19684D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167236" y="1824038"/>
            <a:ext cx="3527426" cy="28495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>
                <a:solidFill>
                  <a:srgbClr val="010813"/>
                </a:solidFill>
              </a:defRPr>
            </a:lvl1pPr>
          </a:lstStyle>
          <a:p>
            <a:pPr lvl="0"/>
            <a:r>
              <a:rPr lang="fr-FR" dirty="0"/>
              <a:t>Cliquez pour insérer un élément</a:t>
            </a:r>
          </a:p>
        </p:txBody>
      </p:sp>
    </p:spTree>
    <p:extLst>
      <p:ext uri="{BB962C8B-B14F-4D97-AF65-F5344CB8AC3E}">
        <p14:creationId xmlns:p14="http://schemas.microsoft.com/office/powerpoint/2010/main" val="354988210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84CFFACC-99FF-5840-ABC3-B3AEF7EC56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86A2F40-717A-4467-A28B-580C930339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solidFill>
            <a:schemeClr val="tx2"/>
          </a:solidFill>
        </p:spPr>
        <p:txBody>
          <a:bodyPr/>
          <a:lstStyle/>
          <a:p>
            <a:r>
              <a:rPr lang="fr-FR" dirty="0"/>
              <a:t>Cliquez pour ajouter un titre</a:t>
            </a:r>
          </a:p>
        </p:txBody>
      </p:sp>
      <p:sp>
        <p:nvSpPr>
          <p:cNvPr id="10" name="Espace réservé du texte 8">
            <a:extLst>
              <a:ext uri="{FF2B5EF4-FFF2-40B4-BE49-F238E27FC236}">
                <a16:creationId xmlns:a16="http://schemas.microsoft.com/office/drawing/2014/main" id="{761F1608-1EEB-E647-B6C1-A92DFDEACC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8660" y="4888434"/>
            <a:ext cx="3527241" cy="91546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500"/>
              </a:spcAft>
              <a:defRPr sz="1400">
                <a:solidFill>
                  <a:srgbClr val="D05559"/>
                </a:solidFill>
              </a:defRPr>
            </a:lvl1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11" name="Espace réservé du texte 8">
            <a:extLst>
              <a:ext uri="{FF2B5EF4-FFF2-40B4-BE49-F238E27FC236}">
                <a16:creationId xmlns:a16="http://schemas.microsoft.com/office/drawing/2014/main" id="{12396C78-3A19-AA4A-BA82-771000D34AB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33041" y="4888433"/>
            <a:ext cx="3527241" cy="915469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500"/>
              </a:spcAft>
              <a:defRPr sz="1400">
                <a:solidFill>
                  <a:srgbClr val="D05559"/>
                </a:solidFill>
              </a:defRPr>
            </a:lvl1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13" name="Espace réservé du texte 8">
            <a:extLst>
              <a:ext uri="{FF2B5EF4-FFF2-40B4-BE49-F238E27FC236}">
                <a16:creationId xmlns:a16="http://schemas.microsoft.com/office/drawing/2014/main" id="{EC2BF74E-545A-A440-902F-FA50E56110E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67421" y="4888431"/>
            <a:ext cx="3527241" cy="91547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500"/>
              </a:spcAft>
              <a:defRPr sz="1400">
                <a:solidFill>
                  <a:srgbClr val="D05559"/>
                </a:solidFill>
              </a:defRPr>
            </a:lvl1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19" name="Espace réservé du contenu 4">
            <a:extLst>
              <a:ext uri="{FF2B5EF4-FFF2-40B4-BE49-F238E27FC236}">
                <a16:creationId xmlns:a16="http://schemas.microsoft.com/office/drawing/2014/main" id="{823BC6F5-8015-C948-A0DF-067DBD51FF6B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498475" y="1824038"/>
            <a:ext cx="3527426" cy="28495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>
                <a:solidFill>
                  <a:srgbClr val="010813"/>
                </a:solidFill>
              </a:defRPr>
            </a:lvl1pPr>
          </a:lstStyle>
          <a:p>
            <a:pPr lvl="0"/>
            <a:r>
              <a:rPr lang="fr-FR" dirty="0"/>
              <a:t>Cliquez pour insérer un élément</a:t>
            </a:r>
          </a:p>
        </p:txBody>
      </p:sp>
      <p:sp>
        <p:nvSpPr>
          <p:cNvPr id="20" name="Espace réservé du contenu 4">
            <a:extLst>
              <a:ext uri="{FF2B5EF4-FFF2-40B4-BE49-F238E27FC236}">
                <a16:creationId xmlns:a16="http://schemas.microsoft.com/office/drawing/2014/main" id="{A4EA6C08-DD50-7E46-B36D-C6F5E1D6A9D7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332856" y="1824038"/>
            <a:ext cx="3527426" cy="28495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>
                <a:solidFill>
                  <a:srgbClr val="010813"/>
                </a:solidFill>
              </a:defRPr>
            </a:lvl1pPr>
          </a:lstStyle>
          <a:p>
            <a:pPr lvl="0"/>
            <a:r>
              <a:rPr lang="fr-FR" dirty="0"/>
              <a:t>Cliquez pour insérer un élément</a:t>
            </a:r>
          </a:p>
        </p:txBody>
      </p:sp>
      <p:sp>
        <p:nvSpPr>
          <p:cNvPr id="21" name="Espace réservé du contenu 4">
            <a:extLst>
              <a:ext uri="{FF2B5EF4-FFF2-40B4-BE49-F238E27FC236}">
                <a16:creationId xmlns:a16="http://schemas.microsoft.com/office/drawing/2014/main" id="{724E9820-D288-7446-90D8-96CAB19684D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167236" y="1824038"/>
            <a:ext cx="3527426" cy="28495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>
                <a:solidFill>
                  <a:srgbClr val="010813"/>
                </a:solidFill>
              </a:defRPr>
            </a:lvl1pPr>
          </a:lstStyle>
          <a:p>
            <a:pPr lvl="0"/>
            <a:r>
              <a:rPr lang="fr-FR" dirty="0"/>
              <a:t>Cliquez pour insérer un élément</a:t>
            </a:r>
          </a:p>
        </p:txBody>
      </p:sp>
    </p:spTree>
    <p:extLst>
      <p:ext uri="{BB962C8B-B14F-4D97-AF65-F5344CB8AC3E}">
        <p14:creationId xmlns:p14="http://schemas.microsoft.com/office/powerpoint/2010/main" val="408485079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3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84CFFACC-99FF-5840-ABC3-B3AEF7EC56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86A2F40-717A-4467-A28B-580C930339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fr-FR" dirty="0"/>
              <a:t>Cliquez pour ajouter un titre</a:t>
            </a:r>
          </a:p>
        </p:txBody>
      </p:sp>
      <p:sp>
        <p:nvSpPr>
          <p:cNvPr id="10" name="Espace réservé du texte 8">
            <a:extLst>
              <a:ext uri="{FF2B5EF4-FFF2-40B4-BE49-F238E27FC236}">
                <a16:creationId xmlns:a16="http://schemas.microsoft.com/office/drawing/2014/main" id="{761F1608-1EEB-E647-B6C1-A92DFDEACC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8660" y="4888434"/>
            <a:ext cx="3527241" cy="91546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500"/>
              </a:spcAft>
              <a:defRPr sz="1400">
                <a:solidFill>
                  <a:srgbClr val="D05559"/>
                </a:solidFill>
              </a:defRPr>
            </a:lvl1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11" name="Espace réservé du texte 8">
            <a:extLst>
              <a:ext uri="{FF2B5EF4-FFF2-40B4-BE49-F238E27FC236}">
                <a16:creationId xmlns:a16="http://schemas.microsoft.com/office/drawing/2014/main" id="{12396C78-3A19-AA4A-BA82-771000D34AB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33041" y="4888433"/>
            <a:ext cx="3527241" cy="915469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500"/>
              </a:spcAft>
              <a:defRPr sz="1400">
                <a:solidFill>
                  <a:srgbClr val="D05559"/>
                </a:solidFill>
              </a:defRPr>
            </a:lvl1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13" name="Espace réservé du texte 8">
            <a:extLst>
              <a:ext uri="{FF2B5EF4-FFF2-40B4-BE49-F238E27FC236}">
                <a16:creationId xmlns:a16="http://schemas.microsoft.com/office/drawing/2014/main" id="{EC2BF74E-545A-A440-902F-FA50E56110E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67421" y="4888431"/>
            <a:ext cx="3527241" cy="91547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500"/>
              </a:spcAft>
              <a:defRPr sz="1400">
                <a:solidFill>
                  <a:srgbClr val="D05559"/>
                </a:solidFill>
              </a:defRPr>
            </a:lvl1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19" name="Espace réservé du contenu 4">
            <a:extLst>
              <a:ext uri="{FF2B5EF4-FFF2-40B4-BE49-F238E27FC236}">
                <a16:creationId xmlns:a16="http://schemas.microsoft.com/office/drawing/2014/main" id="{823BC6F5-8015-C948-A0DF-067DBD51FF6B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498475" y="1824038"/>
            <a:ext cx="3527426" cy="28495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>
                <a:solidFill>
                  <a:srgbClr val="010813"/>
                </a:solidFill>
              </a:defRPr>
            </a:lvl1pPr>
          </a:lstStyle>
          <a:p>
            <a:pPr lvl="0"/>
            <a:r>
              <a:rPr lang="fr-FR" dirty="0"/>
              <a:t>Cliquez pour insérer un élément</a:t>
            </a:r>
          </a:p>
        </p:txBody>
      </p:sp>
      <p:sp>
        <p:nvSpPr>
          <p:cNvPr id="20" name="Espace réservé du contenu 4">
            <a:extLst>
              <a:ext uri="{FF2B5EF4-FFF2-40B4-BE49-F238E27FC236}">
                <a16:creationId xmlns:a16="http://schemas.microsoft.com/office/drawing/2014/main" id="{A4EA6C08-DD50-7E46-B36D-C6F5E1D6A9D7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332856" y="1824038"/>
            <a:ext cx="3527426" cy="28495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>
                <a:solidFill>
                  <a:srgbClr val="010813"/>
                </a:solidFill>
              </a:defRPr>
            </a:lvl1pPr>
          </a:lstStyle>
          <a:p>
            <a:pPr lvl="0"/>
            <a:r>
              <a:rPr lang="fr-FR" dirty="0"/>
              <a:t>Cliquez pour insérer un élément</a:t>
            </a:r>
          </a:p>
        </p:txBody>
      </p:sp>
      <p:sp>
        <p:nvSpPr>
          <p:cNvPr id="21" name="Espace réservé du contenu 4">
            <a:extLst>
              <a:ext uri="{FF2B5EF4-FFF2-40B4-BE49-F238E27FC236}">
                <a16:creationId xmlns:a16="http://schemas.microsoft.com/office/drawing/2014/main" id="{724E9820-D288-7446-90D8-96CAB19684D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167236" y="1824038"/>
            <a:ext cx="3527426" cy="28495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>
                <a:solidFill>
                  <a:srgbClr val="010813"/>
                </a:solidFill>
              </a:defRPr>
            </a:lvl1pPr>
          </a:lstStyle>
          <a:p>
            <a:pPr lvl="0"/>
            <a:r>
              <a:rPr lang="fr-FR" dirty="0"/>
              <a:t>Cliquez pour insérer un élément</a:t>
            </a:r>
          </a:p>
        </p:txBody>
      </p:sp>
    </p:spTree>
    <p:extLst>
      <p:ext uri="{BB962C8B-B14F-4D97-AF65-F5344CB8AC3E}">
        <p14:creationId xmlns:p14="http://schemas.microsoft.com/office/powerpoint/2010/main" val="249228261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3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84CFFACC-99FF-5840-ABC3-B3AEF7EC56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86A2F40-717A-4467-A28B-580C930339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fr-FR" dirty="0"/>
              <a:t>Cliquez pour ajouter un titre</a:t>
            </a:r>
          </a:p>
        </p:txBody>
      </p:sp>
      <p:sp>
        <p:nvSpPr>
          <p:cNvPr id="10" name="Espace réservé du texte 8">
            <a:extLst>
              <a:ext uri="{FF2B5EF4-FFF2-40B4-BE49-F238E27FC236}">
                <a16:creationId xmlns:a16="http://schemas.microsoft.com/office/drawing/2014/main" id="{761F1608-1EEB-E647-B6C1-A92DFDEACC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8660" y="4888434"/>
            <a:ext cx="3527241" cy="91546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500"/>
              </a:spcAft>
              <a:defRPr sz="1400">
                <a:solidFill>
                  <a:srgbClr val="D05559"/>
                </a:solidFill>
              </a:defRPr>
            </a:lvl1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11" name="Espace réservé du texte 8">
            <a:extLst>
              <a:ext uri="{FF2B5EF4-FFF2-40B4-BE49-F238E27FC236}">
                <a16:creationId xmlns:a16="http://schemas.microsoft.com/office/drawing/2014/main" id="{12396C78-3A19-AA4A-BA82-771000D34AB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33041" y="4888433"/>
            <a:ext cx="3527241" cy="915469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500"/>
              </a:spcAft>
              <a:defRPr sz="1400">
                <a:solidFill>
                  <a:srgbClr val="D05559"/>
                </a:solidFill>
              </a:defRPr>
            </a:lvl1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13" name="Espace réservé du texte 8">
            <a:extLst>
              <a:ext uri="{FF2B5EF4-FFF2-40B4-BE49-F238E27FC236}">
                <a16:creationId xmlns:a16="http://schemas.microsoft.com/office/drawing/2014/main" id="{EC2BF74E-545A-A440-902F-FA50E56110E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67421" y="4888431"/>
            <a:ext cx="3527241" cy="91547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500"/>
              </a:spcAft>
              <a:defRPr sz="1400">
                <a:solidFill>
                  <a:srgbClr val="D05559"/>
                </a:solidFill>
              </a:defRPr>
            </a:lvl1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19" name="Espace réservé du contenu 4">
            <a:extLst>
              <a:ext uri="{FF2B5EF4-FFF2-40B4-BE49-F238E27FC236}">
                <a16:creationId xmlns:a16="http://schemas.microsoft.com/office/drawing/2014/main" id="{823BC6F5-8015-C948-A0DF-067DBD51FF6B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498475" y="1824038"/>
            <a:ext cx="3527426" cy="28495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>
                <a:solidFill>
                  <a:srgbClr val="010813"/>
                </a:solidFill>
              </a:defRPr>
            </a:lvl1pPr>
          </a:lstStyle>
          <a:p>
            <a:pPr lvl="0"/>
            <a:r>
              <a:rPr lang="fr-FR" dirty="0"/>
              <a:t>Cliquez pour insérer un élément</a:t>
            </a:r>
          </a:p>
        </p:txBody>
      </p:sp>
      <p:sp>
        <p:nvSpPr>
          <p:cNvPr id="20" name="Espace réservé du contenu 4">
            <a:extLst>
              <a:ext uri="{FF2B5EF4-FFF2-40B4-BE49-F238E27FC236}">
                <a16:creationId xmlns:a16="http://schemas.microsoft.com/office/drawing/2014/main" id="{A4EA6C08-DD50-7E46-B36D-C6F5E1D6A9D7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332856" y="1824038"/>
            <a:ext cx="3527426" cy="28495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>
                <a:solidFill>
                  <a:srgbClr val="010813"/>
                </a:solidFill>
              </a:defRPr>
            </a:lvl1pPr>
          </a:lstStyle>
          <a:p>
            <a:pPr lvl="0"/>
            <a:r>
              <a:rPr lang="fr-FR" dirty="0"/>
              <a:t>Cliquez pour insérer un élément</a:t>
            </a:r>
          </a:p>
        </p:txBody>
      </p:sp>
      <p:sp>
        <p:nvSpPr>
          <p:cNvPr id="21" name="Espace réservé du contenu 4">
            <a:extLst>
              <a:ext uri="{FF2B5EF4-FFF2-40B4-BE49-F238E27FC236}">
                <a16:creationId xmlns:a16="http://schemas.microsoft.com/office/drawing/2014/main" id="{724E9820-D288-7446-90D8-96CAB19684D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167236" y="1824038"/>
            <a:ext cx="3527426" cy="28495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>
                <a:solidFill>
                  <a:srgbClr val="010813"/>
                </a:solidFill>
              </a:defRPr>
            </a:lvl1pPr>
          </a:lstStyle>
          <a:p>
            <a:pPr lvl="0"/>
            <a:r>
              <a:rPr lang="fr-FR" dirty="0"/>
              <a:t>Cliquez pour insérer un élément</a:t>
            </a:r>
          </a:p>
        </p:txBody>
      </p:sp>
    </p:spTree>
    <p:extLst>
      <p:ext uri="{BB962C8B-B14F-4D97-AF65-F5344CB8AC3E}">
        <p14:creationId xmlns:p14="http://schemas.microsoft.com/office/powerpoint/2010/main" val="348468862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3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84CFFACC-99FF-5840-ABC3-B3AEF7EC56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86A2F40-717A-4467-A28B-580C930339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fr-FR" dirty="0"/>
              <a:t>Cliquez pour ajouter un titre</a:t>
            </a:r>
          </a:p>
        </p:txBody>
      </p:sp>
      <p:sp>
        <p:nvSpPr>
          <p:cNvPr id="10" name="Espace réservé du texte 8">
            <a:extLst>
              <a:ext uri="{FF2B5EF4-FFF2-40B4-BE49-F238E27FC236}">
                <a16:creationId xmlns:a16="http://schemas.microsoft.com/office/drawing/2014/main" id="{761F1608-1EEB-E647-B6C1-A92DFDEACC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8660" y="4888434"/>
            <a:ext cx="3527241" cy="91546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500"/>
              </a:spcAft>
              <a:defRPr sz="1400">
                <a:solidFill>
                  <a:srgbClr val="D05559"/>
                </a:solidFill>
              </a:defRPr>
            </a:lvl1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11" name="Espace réservé du texte 8">
            <a:extLst>
              <a:ext uri="{FF2B5EF4-FFF2-40B4-BE49-F238E27FC236}">
                <a16:creationId xmlns:a16="http://schemas.microsoft.com/office/drawing/2014/main" id="{12396C78-3A19-AA4A-BA82-771000D34AB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33041" y="4888433"/>
            <a:ext cx="3527241" cy="915469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500"/>
              </a:spcAft>
              <a:defRPr sz="1400">
                <a:solidFill>
                  <a:srgbClr val="D05559"/>
                </a:solidFill>
              </a:defRPr>
            </a:lvl1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13" name="Espace réservé du texte 8">
            <a:extLst>
              <a:ext uri="{FF2B5EF4-FFF2-40B4-BE49-F238E27FC236}">
                <a16:creationId xmlns:a16="http://schemas.microsoft.com/office/drawing/2014/main" id="{EC2BF74E-545A-A440-902F-FA50E56110E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67421" y="4888431"/>
            <a:ext cx="3527241" cy="91547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500"/>
              </a:spcAft>
              <a:defRPr sz="1400">
                <a:solidFill>
                  <a:srgbClr val="D05559"/>
                </a:solidFill>
              </a:defRPr>
            </a:lvl1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19" name="Espace réservé du contenu 4">
            <a:extLst>
              <a:ext uri="{FF2B5EF4-FFF2-40B4-BE49-F238E27FC236}">
                <a16:creationId xmlns:a16="http://schemas.microsoft.com/office/drawing/2014/main" id="{823BC6F5-8015-C948-A0DF-067DBD51FF6B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498475" y="1824038"/>
            <a:ext cx="3527426" cy="28495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>
                <a:solidFill>
                  <a:srgbClr val="010813"/>
                </a:solidFill>
              </a:defRPr>
            </a:lvl1pPr>
          </a:lstStyle>
          <a:p>
            <a:pPr lvl="0"/>
            <a:r>
              <a:rPr lang="fr-FR" dirty="0"/>
              <a:t>Cliquez pour insérer un élément</a:t>
            </a:r>
          </a:p>
        </p:txBody>
      </p:sp>
      <p:sp>
        <p:nvSpPr>
          <p:cNvPr id="20" name="Espace réservé du contenu 4">
            <a:extLst>
              <a:ext uri="{FF2B5EF4-FFF2-40B4-BE49-F238E27FC236}">
                <a16:creationId xmlns:a16="http://schemas.microsoft.com/office/drawing/2014/main" id="{A4EA6C08-DD50-7E46-B36D-C6F5E1D6A9D7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332856" y="1824038"/>
            <a:ext cx="3527426" cy="28495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>
                <a:solidFill>
                  <a:srgbClr val="010813"/>
                </a:solidFill>
              </a:defRPr>
            </a:lvl1pPr>
          </a:lstStyle>
          <a:p>
            <a:pPr lvl="0"/>
            <a:r>
              <a:rPr lang="fr-FR" dirty="0"/>
              <a:t>Cliquez pour insérer un élément</a:t>
            </a:r>
          </a:p>
        </p:txBody>
      </p:sp>
      <p:sp>
        <p:nvSpPr>
          <p:cNvPr id="21" name="Espace réservé du contenu 4">
            <a:extLst>
              <a:ext uri="{FF2B5EF4-FFF2-40B4-BE49-F238E27FC236}">
                <a16:creationId xmlns:a16="http://schemas.microsoft.com/office/drawing/2014/main" id="{724E9820-D288-7446-90D8-96CAB19684D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167236" y="1824038"/>
            <a:ext cx="3527426" cy="28495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>
                <a:solidFill>
                  <a:srgbClr val="010813"/>
                </a:solidFill>
              </a:defRPr>
            </a:lvl1pPr>
          </a:lstStyle>
          <a:p>
            <a:pPr lvl="0"/>
            <a:r>
              <a:rPr lang="fr-FR" dirty="0"/>
              <a:t>Cliquez pour insérer un élément</a:t>
            </a:r>
          </a:p>
        </p:txBody>
      </p:sp>
    </p:spTree>
    <p:extLst>
      <p:ext uri="{BB962C8B-B14F-4D97-AF65-F5344CB8AC3E}">
        <p14:creationId xmlns:p14="http://schemas.microsoft.com/office/powerpoint/2010/main" val="349425690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5338D63-7F58-4C41-967C-A9B0AAD4A3E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4001" y="496801"/>
            <a:ext cx="11185200" cy="540711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50" name="Espace réservé du numéro de diapositive 49">
            <a:extLst>
              <a:ext uri="{FF2B5EF4-FFF2-40B4-BE49-F238E27FC236}">
                <a16:creationId xmlns:a16="http://schemas.microsoft.com/office/drawing/2014/main" id="{28BD423F-B223-3849-B9E3-A73BC0148457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C0D333F6-48EC-8A4C-A930-531E2DE5E3C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301" y="1437861"/>
            <a:ext cx="50599" cy="13434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marL="0" indent="0">
              <a:buNone/>
              <a:defRPr sz="500"/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9F24CBFD-D250-A846-8089-C12AD963658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16013" y="1438275"/>
            <a:ext cx="7156450" cy="1343025"/>
          </a:xfrm>
          <a:prstGeom prst="rect">
            <a:avLst/>
          </a:prstGeom>
        </p:spPr>
        <p:txBody>
          <a:bodyPr/>
          <a:lstStyle>
            <a:lvl1pPr>
              <a:defRPr sz="36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0053A370-BCB9-F741-B757-FB3ED04A0B7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116012" y="3747290"/>
            <a:ext cx="2998788" cy="16383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500"/>
              </a:spcAft>
              <a:defRPr sz="14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DDEF4A67-CF56-D046-AA7C-7AF35FFB01E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92341" y="3746502"/>
            <a:ext cx="2998788" cy="16383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500"/>
              </a:spcAft>
              <a:defRPr sz="14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E702EB90-1B53-5B40-B4D8-18EFA767867C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668668" y="3746502"/>
            <a:ext cx="2998788" cy="16383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500"/>
              </a:spcAft>
              <a:defRPr sz="14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Cliquez pour ajouter du texte</a:t>
            </a:r>
          </a:p>
        </p:txBody>
      </p:sp>
    </p:spTree>
    <p:extLst>
      <p:ext uri="{BB962C8B-B14F-4D97-AF65-F5344CB8AC3E}">
        <p14:creationId xmlns:p14="http://schemas.microsoft.com/office/powerpoint/2010/main" val="274655091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D6DD44-317A-D94C-BB35-08ED98E30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6" y="482481"/>
            <a:ext cx="11233149" cy="809307"/>
          </a:xfrm>
          <a:solidFill>
            <a:schemeClr val="tx2"/>
          </a:solidFill>
        </p:spPr>
        <p:txBody>
          <a:bodyPr lIns="360000" tIns="36000">
            <a:noAutofit/>
          </a:bodyPr>
          <a:lstStyle>
            <a:lvl1pPr>
              <a:lnSpc>
                <a:spcPts val="3100"/>
              </a:lnSpc>
              <a:defRPr sz="3000" b="1" cap="all" baseline="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27ABBC-3068-FD40-BD33-DB76D449B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6" y="1436162"/>
            <a:ext cx="11233149" cy="4297888"/>
          </a:xfrm>
          <a:solidFill>
            <a:schemeClr val="bg1">
              <a:lumMod val="95000"/>
            </a:schemeClr>
          </a:solidFill>
        </p:spPr>
        <p:txBody>
          <a:bodyPr lIns="360000" tIns="360000">
            <a:noAutofit/>
          </a:bodyPr>
          <a:lstStyle>
            <a:lvl1pPr marL="0" indent="0">
              <a:buNone/>
              <a:defRPr sz="2500" b="1">
                <a:solidFill>
                  <a:schemeClr val="bg2"/>
                </a:solidFill>
              </a:defRPr>
            </a:lvl1pPr>
            <a:lvl2pPr marL="228594" indent="-219069">
              <a:tabLst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1254C8E-F1BA-47F0-A981-7D2896EC249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411" y="5745186"/>
            <a:ext cx="4197046" cy="111281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950B039-A993-4ED8-AB1B-149F07CC4B0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411" y="5745186"/>
            <a:ext cx="4197046" cy="1112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49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75E1188-79A6-0C4D-A8C6-745C4B52612A}"/>
              </a:ext>
            </a:extLst>
          </p:cNvPr>
          <p:cNvSpPr/>
          <p:nvPr userDrawn="1"/>
        </p:nvSpPr>
        <p:spPr>
          <a:xfrm>
            <a:off x="479426" y="1628775"/>
            <a:ext cx="11233150" cy="47529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497A0D6-ACCF-8740-9D7D-BF7E154B83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7739" y="1736121"/>
            <a:ext cx="10292316" cy="1287760"/>
          </a:xfrm>
        </p:spPr>
        <p:txBody>
          <a:bodyPr anchor="b">
            <a:noAutofit/>
          </a:bodyPr>
          <a:lstStyle>
            <a:lvl1pPr algn="l">
              <a:lnSpc>
                <a:spcPts val="4100"/>
              </a:lnSpc>
              <a:defRPr sz="4000" b="1" i="0" cap="all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89D1CCA-B9F2-124C-AE3C-2064BFE330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7739" y="3192221"/>
            <a:ext cx="10292316" cy="1160716"/>
          </a:xfrm>
        </p:spPr>
        <p:txBody>
          <a:bodyPr>
            <a:noAutofit/>
          </a:bodyPr>
          <a:lstStyle>
            <a:lvl1pPr marL="0" indent="0" algn="l">
              <a:lnSpc>
                <a:spcPts val="3000"/>
              </a:lnSpc>
              <a:spcBef>
                <a:spcPts val="0"/>
              </a:spcBef>
              <a:buNone/>
              <a:defRPr sz="2800" b="0" cap="all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727269-DD24-6740-B8E5-3072545E7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B87D-E32E-0B41-9633-115415F00548}" type="datetime1">
              <a:rPr lang="fr-FR" smtClean="0"/>
              <a:t>11/10/2024</a:t>
            </a:fld>
            <a:endParaRPr lang="fr-FR" dirty="0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97F28822-6E67-6D44-B1CE-3640C8DC87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47740" y="5730951"/>
            <a:ext cx="10292315" cy="393404"/>
          </a:xfrm>
        </p:spPr>
        <p:txBody>
          <a:bodyPr anchor="b">
            <a:normAutofit/>
          </a:bodyPr>
          <a:lstStyle>
            <a:lvl1pPr marL="0" indent="0" algn="r" defTabSz="914377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2400" b="1" kern="120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fr-FR" dirty="0"/>
              <a:t>Nom de la direction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FC5C9D4-65B4-4AB4-BC32-E72DFB91F3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6143024" cy="1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289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 avec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75E1188-79A6-0C4D-A8C6-745C4B52612A}"/>
              </a:ext>
            </a:extLst>
          </p:cNvPr>
          <p:cNvSpPr/>
          <p:nvPr userDrawn="1"/>
        </p:nvSpPr>
        <p:spPr>
          <a:xfrm>
            <a:off x="478467" y="1628775"/>
            <a:ext cx="11235071" cy="47529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4" name="Forme libre 13">
            <a:extLst>
              <a:ext uri="{FF2B5EF4-FFF2-40B4-BE49-F238E27FC236}">
                <a16:creationId xmlns:a16="http://schemas.microsoft.com/office/drawing/2014/main" id="{C98FE194-2F55-CC44-BACD-07104875FA3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425" y="1628775"/>
            <a:ext cx="8635695" cy="4752975"/>
          </a:xfrm>
          <a:custGeom>
            <a:avLst/>
            <a:gdLst>
              <a:gd name="connsiteX0" fmla="*/ 0 w 8645275"/>
              <a:gd name="connsiteY0" fmla="*/ 0 h 4102100"/>
              <a:gd name="connsiteX1" fmla="*/ 8645275 w 8645275"/>
              <a:gd name="connsiteY1" fmla="*/ 0 h 4102100"/>
              <a:gd name="connsiteX2" fmla="*/ 7473247 w 8645275"/>
              <a:gd name="connsiteY2" fmla="*/ 4102100 h 4102100"/>
              <a:gd name="connsiteX3" fmla="*/ 0 w 8645275"/>
              <a:gd name="connsiteY3" fmla="*/ 4102100 h 4102100"/>
              <a:gd name="connsiteX0" fmla="*/ 0 w 8645275"/>
              <a:gd name="connsiteY0" fmla="*/ 0 h 4102100"/>
              <a:gd name="connsiteX1" fmla="*/ 8645275 w 8645275"/>
              <a:gd name="connsiteY1" fmla="*/ 0 h 4102100"/>
              <a:gd name="connsiteX2" fmla="*/ 7277769 w 8645275"/>
              <a:gd name="connsiteY2" fmla="*/ 4102100 h 4102100"/>
              <a:gd name="connsiteX3" fmla="*/ 0 w 8645275"/>
              <a:gd name="connsiteY3" fmla="*/ 4102100 h 4102100"/>
              <a:gd name="connsiteX4" fmla="*/ 0 w 8645275"/>
              <a:gd name="connsiteY4" fmla="*/ 0 h 410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45275" h="4102100">
                <a:moveTo>
                  <a:pt x="0" y="0"/>
                </a:moveTo>
                <a:lnTo>
                  <a:pt x="8645275" y="0"/>
                </a:lnTo>
                <a:lnTo>
                  <a:pt x="7277769" y="4102100"/>
                </a:lnTo>
                <a:lnTo>
                  <a:pt x="0" y="41021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497A0D6-ACCF-8740-9D7D-BF7E154B83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7739" y="4129908"/>
            <a:ext cx="7300248" cy="1011077"/>
          </a:xfrm>
        </p:spPr>
        <p:txBody>
          <a:bodyPr anchor="b">
            <a:noAutofit/>
          </a:bodyPr>
          <a:lstStyle>
            <a:lvl1pPr algn="l">
              <a:lnSpc>
                <a:spcPts val="4100"/>
              </a:lnSpc>
              <a:defRPr sz="4000" b="1" i="0" cap="all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89D1CCA-B9F2-124C-AE3C-2064BFE330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7738" y="5257369"/>
            <a:ext cx="7126587" cy="771189"/>
          </a:xfrm>
        </p:spPr>
        <p:txBody>
          <a:bodyPr>
            <a:noAutofit/>
          </a:bodyPr>
          <a:lstStyle>
            <a:lvl1pPr marL="0" indent="0" algn="l" defTabSz="914377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2400" b="1" kern="120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727269-DD24-6740-B8E5-3072545E7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AFE85-462F-1B4F-B812-B11653984958}" type="datetime1">
              <a:rPr lang="fr-FR" smtClean="0"/>
              <a:t>11/10/2024</a:t>
            </a:fld>
            <a:endParaRPr lang="fr-FR" dirty="0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97F28822-6E67-6D44-B1CE-3640C8DC87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47987" y="4457704"/>
            <a:ext cx="3190639" cy="1666655"/>
          </a:xfrm>
        </p:spPr>
        <p:txBody>
          <a:bodyPr anchor="b">
            <a:normAutofit/>
          </a:bodyPr>
          <a:lstStyle>
            <a:lvl1pPr marL="0" indent="0" algn="r" defTabSz="914377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2400" b="1" kern="120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fr-FR" dirty="0"/>
              <a:t>Nom de la direction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D982075-5CA4-46E5-98C1-A44BEA14D1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6143024" cy="1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622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5745">
          <p15:clr>
            <a:srgbClr val="FBAE40"/>
          </p15:clr>
        </p15:guide>
        <p15:guide id="2" pos="4883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CEE6E2FE-5B0E-4B4D-9FF2-ED375BF193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411" y="5745186"/>
            <a:ext cx="4197046" cy="111281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75E1188-79A6-0C4D-A8C6-745C4B52612A}"/>
              </a:ext>
            </a:extLst>
          </p:cNvPr>
          <p:cNvSpPr/>
          <p:nvPr userDrawn="1"/>
        </p:nvSpPr>
        <p:spPr>
          <a:xfrm>
            <a:off x="484703" y="476251"/>
            <a:ext cx="11227872" cy="525998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497A0D6-ACCF-8740-9D7D-BF7E154B83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2180" y="1777145"/>
            <a:ext cx="8182084" cy="1790273"/>
          </a:xfrm>
        </p:spPr>
        <p:txBody>
          <a:bodyPr anchor="b">
            <a:noAutofit/>
          </a:bodyPr>
          <a:lstStyle>
            <a:lvl1pPr algn="l">
              <a:lnSpc>
                <a:spcPts val="4100"/>
              </a:lnSpc>
              <a:defRPr sz="3700" b="1" i="0" cap="all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BB43F247-49A9-D843-A4E0-007CA1B5CCCE}"/>
              </a:ext>
            </a:extLst>
          </p:cNvPr>
          <p:cNvGrpSpPr/>
          <p:nvPr userDrawn="1"/>
        </p:nvGrpSpPr>
        <p:grpSpPr>
          <a:xfrm>
            <a:off x="-1024398" y="1875707"/>
            <a:ext cx="3065507" cy="3112809"/>
            <a:chOff x="-1208641" y="1508537"/>
            <a:chExt cx="3427093" cy="3479976"/>
          </a:xfrm>
        </p:grpSpPr>
        <p:sp>
          <p:nvSpPr>
            <p:cNvPr id="16" name="Forme libre 15">
              <a:extLst>
                <a:ext uri="{FF2B5EF4-FFF2-40B4-BE49-F238E27FC236}">
                  <a16:creationId xmlns:a16="http://schemas.microsoft.com/office/drawing/2014/main" id="{8ACD4DE6-C638-304D-98B7-68D0B54E67A1}"/>
                </a:ext>
              </a:extLst>
            </p:cNvPr>
            <p:cNvSpPr/>
            <p:nvPr userDrawn="1"/>
          </p:nvSpPr>
          <p:spPr>
            <a:xfrm>
              <a:off x="478463" y="1508537"/>
              <a:ext cx="1739989" cy="3479976"/>
            </a:xfrm>
            <a:custGeom>
              <a:avLst/>
              <a:gdLst>
                <a:gd name="connsiteX0" fmla="*/ 1 w 1739989"/>
                <a:gd name="connsiteY0" fmla="*/ 0 h 3479976"/>
                <a:gd name="connsiteX1" fmla="*/ 1739989 w 1739989"/>
                <a:gd name="connsiteY1" fmla="*/ 1739988 h 3479976"/>
                <a:gd name="connsiteX2" fmla="*/ 1 w 1739989"/>
                <a:gd name="connsiteY2" fmla="*/ 3479976 h 3479976"/>
                <a:gd name="connsiteX3" fmla="*/ 0 w 1739989"/>
                <a:gd name="connsiteY3" fmla="*/ 3479976 h 3479976"/>
                <a:gd name="connsiteX4" fmla="*/ 0 w 1739989"/>
                <a:gd name="connsiteY4" fmla="*/ 0 h 3479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9989" h="3479976">
                  <a:moveTo>
                    <a:pt x="1" y="0"/>
                  </a:moveTo>
                  <a:cubicBezTo>
                    <a:pt x="960970" y="0"/>
                    <a:pt x="1739989" y="779019"/>
                    <a:pt x="1739989" y="1739988"/>
                  </a:cubicBezTo>
                  <a:cubicBezTo>
                    <a:pt x="1739989" y="2700957"/>
                    <a:pt x="960970" y="3479976"/>
                    <a:pt x="1" y="3479976"/>
                  </a:cubicBezTo>
                  <a:lnTo>
                    <a:pt x="0" y="34799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sz="1800"/>
            </a:p>
          </p:txBody>
        </p:sp>
        <p:sp>
          <p:nvSpPr>
            <p:cNvPr id="15" name="Forme libre 14">
              <a:extLst>
                <a:ext uri="{FF2B5EF4-FFF2-40B4-BE49-F238E27FC236}">
                  <a16:creationId xmlns:a16="http://schemas.microsoft.com/office/drawing/2014/main" id="{39028EDE-31E7-594E-A87C-433118261AC8}"/>
                </a:ext>
              </a:extLst>
            </p:cNvPr>
            <p:cNvSpPr/>
            <p:nvPr userDrawn="1"/>
          </p:nvSpPr>
          <p:spPr>
            <a:xfrm>
              <a:off x="478463" y="2604644"/>
              <a:ext cx="643882" cy="1287762"/>
            </a:xfrm>
            <a:custGeom>
              <a:avLst/>
              <a:gdLst>
                <a:gd name="connsiteX0" fmla="*/ 1 w 643882"/>
                <a:gd name="connsiteY0" fmla="*/ 0 h 1287762"/>
                <a:gd name="connsiteX1" fmla="*/ 643882 w 643882"/>
                <a:gd name="connsiteY1" fmla="*/ 643881 h 1287762"/>
                <a:gd name="connsiteX2" fmla="*/ 1 w 643882"/>
                <a:gd name="connsiteY2" fmla="*/ 1287762 h 1287762"/>
                <a:gd name="connsiteX3" fmla="*/ 0 w 643882"/>
                <a:gd name="connsiteY3" fmla="*/ 1287762 h 1287762"/>
                <a:gd name="connsiteX4" fmla="*/ 0 w 643882"/>
                <a:gd name="connsiteY4" fmla="*/ 0 h 1287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3882" h="1287762">
                  <a:moveTo>
                    <a:pt x="1" y="0"/>
                  </a:moveTo>
                  <a:cubicBezTo>
                    <a:pt x="355607" y="0"/>
                    <a:pt x="643882" y="288275"/>
                    <a:pt x="643882" y="643881"/>
                  </a:cubicBezTo>
                  <a:cubicBezTo>
                    <a:pt x="643882" y="999487"/>
                    <a:pt x="355607" y="1287762"/>
                    <a:pt x="1" y="1287762"/>
                  </a:cubicBezTo>
                  <a:lnTo>
                    <a:pt x="0" y="12877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sz="1800"/>
            </a:p>
          </p:txBody>
        </p:sp>
        <p:sp>
          <p:nvSpPr>
            <p:cNvPr id="17" name="Arc 16">
              <a:extLst>
                <a:ext uri="{FF2B5EF4-FFF2-40B4-BE49-F238E27FC236}">
                  <a16:creationId xmlns:a16="http://schemas.microsoft.com/office/drawing/2014/main" id="{357BF1C8-B037-7145-B358-DD0347DA44DB}"/>
                </a:ext>
              </a:extLst>
            </p:cNvPr>
            <p:cNvSpPr/>
            <p:nvPr userDrawn="1"/>
          </p:nvSpPr>
          <p:spPr>
            <a:xfrm>
              <a:off x="-1208641" y="1551068"/>
              <a:ext cx="3345787" cy="3345787"/>
            </a:xfrm>
            <a:prstGeom prst="arc">
              <a:avLst>
                <a:gd name="adj1" fmla="val 2837438"/>
                <a:gd name="adj2" fmla="val 5468010"/>
              </a:avLst>
            </a:prstGeom>
            <a:ln w="165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sz="1800"/>
            </a:p>
          </p:txBody>
        </p:sp>
      </p:grpSp>
    </p:spTree>
    <p:extLst>
      <p:ext uri="{BB962C8B-B14F-4D97-AF65-F5344CB8AC3E}">
        <p14:creationId xmlns:p14="http://schemas.microsoft.com/office/powerpoint/2010/main" val="2904224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5B748B71-9848-4E78-A8A9-1AF34A2C0AF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411" y="5745186"/>
            <a:ext cx="4197046" cy="111281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2B1B76D-547C-4FAD-88BA-AA7D0FC8B8B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411" y="5745186"/>
            <a:ext cx="4197046" cy="1112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113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D6DD44-317A-D94C-BB35-08ED98E30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6" y="482481"/>
            <a:ext cx="11233149" cy="809307"/>
          </a:xfrm>
          <a:solidFill>
            <a:schemeClr val="tx2"/>
          </a:solidFill>
        </p:spPr>
        <p:txBody>
          <a:bodyPr lIns="360000" tIns="36000">
            <a:noAutofit/>
          </a:bodyPr>
          <a:lstStyle>
            <a:lvl1pPr>
              <a:lnSpc>
                <a:spcPts val="3100"/>
              </a:lnSpc>
              <a:defRPr sz="3000" b="1" cap="all" baseline="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27ABBC-3068-FD40-BD33-DB76D449B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6" y="1436162"/>
            <a:ext cx="11233149" cy="4297888"/>
          </a:xfrm>
          <a:solidFill>
            <a:schemeClr val="bg1">
              <a:lumMod val="95000"/>
            </a:schemeClr>
          </a:solidFill>
        </p:spPr>
        <p:txBody>
          <a:bodyPr lIns="360000" tIns="360000">
            <a:noAutofit/>
          </a:bodyPr>
          <a:lstStyle>
            <a:lvl1pPr marL="0" indent="0">
              <a:buNone/>
              <a:defRPr sz="2500" b="1">
                <a:solidFill>
                  <a:schemeClr val="bg2"/>
                </a:solidFill>
              </a:defRPr>
            </a:lvl1pPr>
            <a:lvl2pPr marL="228594" indent="-219069">
              <a:tabLst/>
              <a:defRPr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1254C8E-F1BA-47F0-A981-7D2896EC24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411" y="5745186"/>
            <a:ext cx="4197046" cy="1112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03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D6DD44-317A-D94C-BB35-08ED98E30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482481"/>
            <a:ext cx="11233150" cy="809307"/>
          </a:xfrm>
          <a:solidFill>
            <a:schemeClr val="tx2"/>
          </a:solidFill>
        </p:spPr>
        <p:txBody>
          <a:bodyPr lIns="360000" tIns="36000">
            <a:noAutofit/>
          </a:bodyPr>
          <a:lstStyle>
            <a:lvl1pPr>
              <a:lnSpc>
                <a:spcPts val="3100"/>
              </a:lnSpc>
              <a:defRPr sz="3000" b="1" cap="all" baseline="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F9C23C9-7940-4FC6-8F38-84DE56D703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411" y="5745186"/>
            <a:ext cx="4197046" cy="1112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371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5B748B71-9848-4E78-A8A9-1AF34A2C0A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411" y="5745186"/>
            <a:ext cx="4197046" cy="1112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801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75E1188-79A6-0C4D-A8C6-745C4B52612A}"/>
              </a:ext>
            </a:extLst>
          </p:cNvPr>
          <p:cNvSpPr/>
          <p:nvPr userDrawn="1"/>
        </p:nvSpPr>
        <p:spPr>
          <a:xfrm>
            <a:off x="479426" y="1628775"/>
            <a:ext cx="11233150" cy="47529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497A0D6-ACCF-8740-9D7D-BF7E154B839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42363" y="3361382"/>
            <a:ext cx="5971143" cy="128776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6000" b="1" i="0" cap="all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fr-FR" dirty="0"/>
              <a:t>merci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43E3365-4027-481A-B7DB-67E073F9D8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6143024" cy="1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852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75E1188-79A6-0C4D-A8C6-745C4B52612A}"/>
              </a:ext>
            </a:extLst>
          </p:cNvPr>
          <p:cNvSpPr/>
          <p:nvPr/>
        </p:nvSpPr>
        <p:spPr>
          <a:xfrm>
            <a:off x="479426" y="1628775"/>
            <a:ext cx="11233150" cy="47529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497A0D6-ACCF-8740-9D7D-BF7E154B839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42363" y="3361382"/>
            <a:ext cx="5971143" cy="128776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6000" b="1" i="0" cap="all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fr-FR" dirty="0"/>
              <a:t>merci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43E3365-4027-481A-B7DB-67E073F9D8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43024" cy="16287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E3839B-231C-45E2-B8A4-5DF6A1E0A9D8}"/>
              </a:ext>
            </a:extLst>
          </p:cNvPr>
          <p:cNvSpPr/>
          <p:nvPr/>
        </p:nvSpPr>
        <p:spPr>
          <a:xfrm>
            <a:off x="479426" y="1628775"/>
            <a:ext cx="11233150" cy="47529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BDF897E-E196-4031-986F-7A580B574A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43024" cy="1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139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75E1188-79A6-0C4D-A8C6-745C4B52612A}"/>
              </a:ext>
            </a:extLst>
          </p:cNvPr>
          <p:cNvSpPr/>
          <p:nvPr/>
        </p:nvSpPr>
        <p:spPr>
          <a:xfrm>
            <a:off x="479426" y="1628775"/>
            <a:ext cx="11233150" cy="47529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497A0D6-ACCF-8740-9D7D-BF7E154B83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7739" y="1736121"/>
            <a:ext cx="10292316" cy="1287760"/>
          </a:xfrm>
        </p:spPr>
        <p:txBody>
          <a:bodyPr anchor="b">
            <a:noAutofit/>
          </a:bodyPr>
          <a:lstStyle>
            <a:lvl1pPr algn="l">
              <a:lnSpc>
                <a:spcPts val="4100"/>
              </a:lnSpc>
              <a:defRPr sz="4000" b="1" i="0" cap="all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89D1CCA-B9F2-124C-AE3C-2064BFE330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7739" y="3192221"/>
            <a:ext cx="10292316" cy="1160716"/>
          </a:xfrm>
        </p:spPr>
        <p:txBody>
          <a:bodyPr>
            <a:noAutofit/>
          </a:bodyPr>
          <a:lstStyle>
            <a:lvl1pPr marL="0" indent="0" algn="l">
              <a:lnSpc>
                <a:spcPts val="3000"/>
              </a:lnSpc>
              <a:spcBef>
                <a:spcPts val="0"/>
              </a:spcBef>
              <a:buNone/>
              <a:defRPr sz="2800" b="0" cap="all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727269-DD24-6740-B8E5-3072545E7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45460-EE38-4E70-9E40-CCABFF0508BD}" type="datetimeFigureOut">
              <a:rPr lang="fr-FR" smtClean="0"/>
              <a:t>11/10/2024</a:t>
            </a:fld>
            <a:endParaRPr lang="fr-FR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97F28822-6E67-6D44-B1CE-3640C8DC87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47740" y="5730951"/>
            <a:ext cx="10292315" cy="393404"/>
          </a:xfrm>
        </p:spPr>
        <p:txBody>
          <a:bodyPr anchor="b">
            <a:normAutofit/>
          </a:bodyPr>
          <a:lstStyle>
            <a:lvl1pPr marL="0" indent="0" algn="r" defTabSz="914377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2400" b="1" kern="120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fr-FR" dirty="0"/>
              <a:t>Nom de la direction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FC5C9D4-65B4-4AB4-BC32-E72DFB91F3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43024" cy="1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902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uverture avec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75E1188-79A6-0C4D-A8C6-745C4B52612A}"/>
              </a:ext>
            </a:extLst>
          </p:cNvPr>
          <p:cNvSpPr/>
          <p:nvPr/>
        </p:nvSpPr>
        <p:spPr>
          <a:xfrm>
            <a:off x="478467" y="1628775"/>
            <a:ext cx="11235071" cy="47529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4" name="Forme libre 13">
            <a:extLst>
              <a:ext uri="{FF2B5EF4-FFF2-40B4-BE49-F238E27FC236}">
                <a16:creationId xmlns:a16="http://schemas.microsoft.com/office/drawing/2014/main" id="{C98FE194-2F55-CC44-BACD-07104875FA3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425" y="1628775"/>
            <a:ext cx="8635695" cy="4752975"/>
          </a:xfrm>
          <a:custGeom>
            <a:avLst/>
            <a:gdLst>
              <a:gd name="connsiteX0" fmla="*/ 0 w 8645275"/>
              <a:gd name="connsiteY0" fmla="*/ 0 h 4102100"/>
              <a:gd name="connsiteX1" fmla="*/ 8645275 w 8645275"/>
              <a:gd name="connsiteY1" fmla="*/ 0 h 4102100"/>
              <a:gd name="connsiteX2" fmla="*/ 7473247 w 8645275"/>
              <a:gd name="connsiteY2" fmla="*/ 4102100 h 4102100"/>
              <a:gd name="connsiteX3" fmla="*/ 0 w 8645275"/>
              <a:gd name="connsiteY3" fmla="*/ 4102100 h 4102100"/>
              <a:gd name="connsiteX0" fmla="*/ 0 w 8645275"/>
              <a:gd name="connsiteY0" fmla="*/ 0 h 4102100"/>
              <a:gd name="connsiteX1" fmla="*/ 8645275 w 8645275"/>
              <a:gd name="connsiteY1" fmla="*/ 0 h 4102100"/>
              <a:gd name="connsiteX2" fmla="*/ 7277769 w 8645275"/>
              <a:gd name="connsiteY2" fmla="*/ 4102100 h 4102100"/>
              <a:gd name="connsiteX3" fmla="*/ 0 w 8645275"/>
              <a:gd name="connsiteY3" fmla="*/ 4102100 h 4102100"/>
              <a:gd name="connsiteX4" fmla="*/ 0 w 8645275"/>
              <a:gd name="connsiteY4" fmla="*/ 0 h 410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45275" h="4102100">
                <a:moveTo>
                  <a:pt x="0" y="0"/>
                </a:moveTo>
                <a:lnTo>
                  <a:pt x="8645275" y="0"/>
                </a:lnTo>
                <a:lnTo>
                  <a:pt x="7277769" y="4102100"/>
                </a:lnTo>
                <a:lnTo>
                  <a:pt x="0" y="41021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497A0D6-ACCF-8740-9D7D-BF7E154B83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7739" y="4129908"/>
            <a:ext cx="7300248" cy="1011077"/>
          </a:xfrm>
        </p:spPr>
        <p:txBody>
          <a:bodyPr anchor="b">
            <a:noAutofit/>
          </a:bodyPr>
          <a:lstStyle>
            <a:lvl1pPr algn="l">
              <a:lnSpc>
                <a:spcPts val="4100"/>
              </a:lnSpc>
              <a:defRPr sz="4000" b="1" i="0" cap="all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89D1CCA-B9F2-124C-AE3C-2064BFE330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7738" y="5257369"/>
            <a:ext cx="7126587" cy="771189"/>
          </a:xfrm>
        </p:spPr>
        <p:txBody>
          <a:bodyPr>
            <a:noAutofit/>
          </a:bodyPr>
          <a:lstStyle>
            <a:lvl1pPr marL="0" indent="0" algn="l" defTabSz="914377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2400" b="1" kern="120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727269-DD24-6740-B8E5-3072545E7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45460-EE38-4E70-9E40-CCABFF0508BD}" type="datetimeFigureOut">
              <a:rPr lang="fr-FR" smtClean="0"/>
              <a:t>11/10/2024</a:t>
            </a:fld>
            <a:endParaRPr lang="fr-FR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97F28822-6E67-6D44-B1CE-3640C8DC87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47987" y="4457704"/>
            <a:ext cx="3190639" cy="1666655"/>
          </a:xfrm>
        </p:spPr>
        <p:txBody>
          <a:bodyPr anchor="b">
            <a:normAutofit/>
          </a:bodyPr>
          <a:lstStyle>
            <a:lvl1pPr marL="0" indent="0" algn="r" defTabSz="914377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2400" b="1" kern="120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fr-FR" dirty="0"/>
              <a:t>Nom de la direction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D982075-5CA4-46E5-98C1-A44BEA14D1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43024" cy="1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634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5745">
          <p15:clr>
            <a:srgbClr val="FBAE40"/>
          </p15:clr>
        </p15:guide>
        <p15:guide id="2" pos="488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slideLayout" Target="../slideLayouts/slideLayout39.xml"/><Relationship Id="rId39" Type="http://schemas.openxmlformats.org/officeDocument/2006/relationships/slideLayout" Target="../slideLayouts/slideLayout52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34" Type="http://schemas.openxmlformats.org/officeDocument/2006/relationships/slideLayout" Target="../slideLayouts/slideLayout47.xml"/><Relationship Id="rId42" Type="http://schemas.openxmlformats.org/officeDocument/2006/relationships/slideLayout" Target="../slideLayouts/slideLayout55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slideLayout" Target="../slideLayouts/slideLayout38.xml"/><Relationship Id="rId33" Type="http://schemas.openxmlformats.org/officeDocument/2006/relationships/slideLayout" Target="../slideLayouts/slideLayout46.xml"/><Relationship Id="rId38" Type="http://schemas.openxmlformats.org/officeDocument/2006/relationships/slideLayout" Target="../slideLayouts/slideLayout51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29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slideLayout" Target="../slideLayouts/slideLayout37.xml"/><Relationship Id="rId32" Type="http://schemas.openxmlformats.org/officeDocument/2006/relationships/slideLayout" Target="../slideLayouts/slideLayout45.xml"/><Relationship Id="rId37" Type="http://schemas.openxmlformats.org/officeDocument/2006/relationships/slideLayout" Target="../slideLayouts/slideLayout50.xml"/><Relationship Id="rId40" Type="http://schemas.openxmlformats.org/officeDocument/2006/relationships/slideLayout" Target="../slideLayouts/slideLayout53.xml"/><Relationship Id="rId45" Type="http://schemas.openxmlformats.org/officeDocument/2006/relationships/image" Target="../media/image2.png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41.xml"/><Relationship Id="rId36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44.xml"/><Relationship Id="rId44" Type="http://schemas.openxmlformats.org/officeDocument/2006/relationships/theme" Target="../theme/theme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Relationship Id="rId27" Type="http://schemas.openxmlformats.org/officeDocument/2006/relationships/slideLayout" Target="../slideLayouts/slideLayout40.xml"/><Relationship Id="rId30" Type="http://schemas.openxmlformats.org/officeDocument/2006/relationships/slideLayout" Target="../slideLayouts/slideLayout43.xml"/><Relationship Id="rId35" Type="http://schemas.openxmlformats.org/officeDocument/2006/relationships/slideLayout" Target="../slideLayouts/slideLayout48.xml"/><Relationship Id="rId43" Type="http://schemas.openxmlformats.org/officeDocument/2006/relationships/slideLayout" Target="../slideLayouts/slideLayout5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5" Type="http://schemas.openxmlformats.org/officeDocument/2006/relationships/slideLayout" Target="../slideLayouts/slideLayout61.xml"/><Relationship Id="rId4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8FE0D8C-327F-E748-99D3-5BCE68221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098" y="485895"/>
            <a:ext cx="11224435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47CFE1-8633-7F4D-BDA1-E30B3B22E4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9098" y="1946391"/>
            <a:ext cx="11224435" cy="442571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75F26C-DD79-5243-82A3-3BD30B2135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77376" y="6394274"/>
            <a:ext cx="1336157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3A945460-EE38-4E70-9E40-CCABFF0508BD}" type="datetimeFigureOut">
              <a:rPr lang="fr-FR" smtClean="0"/>
              <a:t>11/10/2024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536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2400" b="1" kern="1200">
          <a:solidFill>
            <a:schemeClr val="bg2"/>
          </a:solidFill>
          <a:latin typeface="+mn-lt"/>
          <a:ea typeface="+mn-ea"/>
          <a:cs typeface="+mn-cs"/>
        </a:defRPr>
      </a:lvl1pPr>
      <a:lvl2pPr marL="228594" indent="-219069" algn="l" defTabSz="914377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2000" b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447663" indent="-219069" algn="l" defTabSz="914377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Police système Courant"/>
        <a:buChar char="-"/>
        <a:tabLst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628635" indent="-180970" algn="l" defTabSz="914377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628635" indent="0" algn="l" defTabSz="914377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tabLst/>
        <a:defRPr sz="12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pos="302">
          <p15:clr>
            <a:srgbClr val="F26B43"/>
          </p15:clr>
        </p15:guide>
        <p15:guide id="8" orient="horz" pos="300">
          <p15:clr>
            <a:srgbClr val="F26B43"/>
          </p15:clr>
        </p15:guide>
        <p15:guide id="9" orient="horz" pos="4020">
          <p15:clr>
            <a:srgbClr val="F26B43"/>
          </p15:clr>
        </p15:guide>
        <p15:guide id="10" pos="7378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DD59078-F0EA-4B2B-B92A-CB1D0AA4F8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73095" y="6229647"/>
            <a:ext cx="1800000" cy="288000"/>
          </a:xfrm>
          <a:prstGeom prst="rect">
            <a:avLst/>
          </a:prstGeom>
        </p:spPr>
        <p:txBody>
          <a:bodyPr vert="horz" lIns="91440" tIns="45720" rIns="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860558D-47B3-CE46-BCFD-EEB8EC94E2E9}" type="datetime1">
              <a:rPr lang="fr-FR" smtClean="0"/>
              <a:t>11/10/2024</a:t>
            </a:fld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A1B493F-9EAA-4161-9132-F480E263F1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95468" y="6229647"/>
            <a:ext cx="720000" cy="28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Espace réservé du titre 11">
            <a:extLst>
              <a:ext uri="{FF2B5EF4-FFF2-40B4-BE49-F238E27FC236}">
                <a16:creationId xmlns:a16="http://schemas.microsoft.com/office/drawing/2014/main" id="{55144D2C-A2A5-B94C-B384-9177ADFC1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660" y="494779"/>
            <a:ext cx="11196000" cy="1114817"/>
          </a:xfrm>
          <a:prstGeom prst="rect">
            <a:avLst/>
          </a:prstGeom>
          <a:solidFill>
            <a:schemeClr val="tx1"/>
          </a:solidFill>
          <a:ln w="3175">
            <a:noFill/>
          </a:ln>
        </p:spPr>
        <p:txBody>
          <a:bodyPr vert="horz" lIns="864000" tIns="72000" rIns="72000" bIns="72000" rtlCol="0" anchor="ctr">
            <a:normAutofit/>
          </a:bodyPr>
          <a:lstStyle/>
          <a:p>
            <a:r>
              <a:rPr lang="fr-FR" dirty="0"/>
              <a:t>Cliquez pour ajouter un titre</a:t>
            </a: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9D6D73F9-492D-4585-A4AD-255F5B73B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73095" y="2087731"/>
            <a:ext cx="10421564" cy="3780000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3"/>
            <a:endParaRPr lang="fr-FR" dirty="0"/>
          </a:p>
          <a:p>
            <a:pPr lvl="4"/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582" y="6074451"/>
            <a:ext cx="1956405" cy="72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806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694" r:id="rId20"/>
    <p:sldLayoutId id="2147483695" r:id="rId21"/>
    <p:sldLayoutId id="2147483696" r:id="rId22"/>
    <p:sldLayoutId id="2147483697" r:id="rId23"/>
    <p:sldLayoutId id="2147483698" r:id="rId24"/>
    <p:sldLayoutId id="2147483699" r:id="rId25"/>
    <p:sldLayoutId id="2147483700" r:id="rId26"/>
    <p:sldLayoutId id="2147483701" r:id="rId27"/>
    <p:sldLayoutId id="2147483702" r:id="rId28"/>
    <p:sldLayoutId id="2147483703" r:id="rId29"/>
    <p:sldLayoutId id="2147483704" r:id="rId30"/>
    <p:sldLayoutId id="2147483705" r:id="rId31"/>
    <p:sldLayoutId id="2147483706" r:id="rId32"/>
    <p:sldLayoutId id="2147483707" r:id="rId33"/>
    <p:sldLayoutId id="2147483708" r:id="rId34"/>
    <p:sldLayoutId id="2147483709" r:id="rId35"/>
    <p:sldLayoutId id="2147483710" r:id="rId36"/>
    <p:sldLayoutId id="2147483711" r:id="rId37"/>
    <p:sldLayoutId id="2147483712" r:id="rId38"/>
    <p:sldLayoutId id="2147483713" r:id="rId39"/>
    <p:sldLayoutId id="2147483714" r:id="rId40"/>
    <p:sldLayoutId id="2147483715" r:id="rId41"/>
    <p:sldLayoutId id="2147483716" r:id="rId42"/>
    <p:sldLayoutId id="2147483717" r:id="rId43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 cap="all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600"/>
        </a:spcBef>
        <a:spcAft>
          <a:spcPts val="0"/>
        </a:spcAft>
        <a:buClr>
          <a:schemeClr val="tx2"/>
        </a:buClr>
        <a:buFont typeface="Symbol" panose="05050102010706020507" pitchFamily="18" charset="2"/>
        <a:buNone/>
        <a:defRPr sz="2000" b="0" kern="1200">
          <a:solidFill>
            <a:schemeClr val="tx2"/>
          </a:solidFill>
          <a:latin typeface="+mn-lt"/>
          <a:ea typeface="+mn-ea"/>
          <a:cs typeface="+mn-cs"/>
        </a:defRPr>
      </a:lvl1pPr>
      <a:lvl2pPr marL="174625" indent="-174625" algn="l" defTabSz="914400" rtl="0" eaLnBrk="1" latinLnBrk="0" hangingPunct="1">
        <a:lnSpc>
          <a:spcPct val="110000"/>
        </a:lnSpc>
        <a:spcBef>
          <a:spcPts val="600"/>
        </a:spcBef>
        <a:spcAft>
          <a:spcPts val="0"/>
        </a:spcAft>
        <a:buClr>
          <a:schemeClr val="tx2"/>
        </a:buClr>
        <a:buSzPct val="120000"/>
        <a:buFont typeface="Arial" panose="020B0604020202020204" pitchFamily="34" charset="0"/>
        <a:buChar char="•"/>
        <a:defRPr sz="1600" b="1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358775" indent="-184150" algn="l" defTabSz="914400" rtl="0" eaLnBrk="1" latinLnBrk="0" hangingPunct="1">
        <a:lnSpc>
          <a:spcPct val="110000"/>
        </a:lnSpc>
        <a:spcBef>
          <a:spcPts val="300"/>
        </a:spcBef>
        <a:spcAft>
          <a:spcPts val="0"/>
        </a:spcAft>
        <a:buClr>
          <a:schemeClr val="tx2"/>
        </a:buClr>
        <a:buFont typeface="Arial" panose="020B0604020202020204" pitchFamily="34" charset="0"/>
        <a:buChar char="-"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530225" indent="-171450" algn="l" defTabSz="914400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>
          <a:schemeClr val="tx2"/>
        </a:buClr>
        <a:buSzPct val="100000"/>
        <a:buFont typeface="Arial" panose="020B0604020202020204" pitchFamily="34" charset="0"/>
        <a:buChar char="•"/>
        <a:defRPr sz="12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538163" indent="-80963" algn="l" defTabSz="914400" rtl="0" eaLnBrk="1" latinLnBrk="0" hangingPunct="1">
        <a:lnSpc>
          <a:spcPct val="1100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8FE0D8C-327F-E748-99D3-5BCE68221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098" y="485895"/>
            <a:ext cx="11224435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47CFE1-8633-7F4D-BDA1-E30B3B22E4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9098" y="1946391"/>
            <a:ext cx="11224435" cy="442571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75F26C-DD79-5243-82A3-3BD30B2135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77376" y="6394274"/>
            <a:ext cx="1336157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D9E5C35-CC9B-824F-BE95-AD2EBCF6875F}" type="datetime1">
              <a:rPr lang="fr-FR" smtClean="0"/>
              <a:t>11/10/2024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96253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</p:sldLayoutIdLst>
  <p:hf sldNum="0" hdr="0" ft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2400" b="1" kern="1200">
          <a:solidFill>
            <a:schemeClr val="bg2"/>
          </a:solidFill>
          <a:latin typeface="+mn-lt"/>
          <a:ea typeface="+mn-ea"/>
          <a:cs typeface="+mn-cs"/>
        </a:defRPr>
      </a:lvl1pPr>
      <a:lvl2pPr marL="228594" indent="-219069" algn="l" defTabSz="914377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2000" b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447663" indent="-219069" algn="l" defTabSz="914377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Police système Courant"/>
        <a:buChar char="-"/>
        <a:tabLst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628635" indent="-180970" algn="l" defTabSz="914377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628635" indent="0" algn="l" defTabSz="914377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tabLst/>
        <a:defRPr sz="12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02">
          <p15:clr>
            <a:srgbClr val="F26B43"/>
          </p15:clr>
        </p15:guide>
        <p15:guide id="2" orient="horz" pos="300">
          <p15:clr>
            <a:srgbClr val="F26B43"/>
          </p15:clr>
        </p15:guide>
        <p15:guide id="5" orient="horz" pos="4020">
          <p15:clr>
            <a:srgbClr val="F26B43"/>
          </p15:clr>
        </p15:guide>
        <p15:guide id="6" pos="737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10" Type="http://schemas.openxmlformats.org/officeDocument/2006/relationships/image" Target="../media/image44.svg"/><Relationship Id="rId4" Type="http://schemas.openxmlformats.org/officeDocument/2006/relationships/image" Target="../media/image46.svg"/><Relationship Id="rId9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3" Type="http://schemas.openxmlformats.org/officeDocument/2006/relationships/image" Target="../media/image51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openxmlformats.org/officeDocument/2006/relationships/image" Target="../media/image52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34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6.svg"/><Relationship Id="rId5" Type="http://schemas.openxmlformats.org/officeDocument/2006/relationships/image" Target="../media/image55.png"/><Relationship Id="rId4" Type="http://schemas.openxmlformats.org/officeDocument/2006/relationships/image" Target="../media/image35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17.jpeg"/><Relationship Id="rId7" Type="http://schemas.openxmlformats.org/officeDocument/2006/relationships/image" Target="../media/image60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9.png"/><Relationship Id="rId5" Type="http://schemas.openxmlformats.org/officeDocument/2006/relationships/image" Target="../media/image58.svg"/><Relationship Id="rId4" Type="http://schemas.openxmlformats.org/officeDocument/2006/relationships/image" Target="../media/image57.png"/><Relationship Id="rId9" Type="http://schemas.openxmlformats.org/officeDocument/2006/relationships/image" Target="../media/image62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svg"/><Relationship Id="rId13" Type="http://schemas.openxmlformats.org/officeDocument/2006/relationships/image" Target="../media/image73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12" Type="http://schemas.openxmlformats.org/officeDocument/2006/relationships/image" Target="../media/image72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6.sv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0" Type="http://schemas.openxmlformats.org/officeDocument/2006/relationships/image" Target="../media/image70.svg"/><Relationship Id="rId4" Type="http://schemas.openxmlformats.org/officeDocument/2006/relationships/image" Target="../media/image64.svg"/><Relationship Id="rId9" Type="http://schemas.openxmlformats.org/officeDocument/2006/relationships/image" Target="../media/image69.png"/><Relationship Id="rId14" Type="http://schemas.openxmlformats.org/officeDocument/2006/relationships/image" Target="../media/image74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7.svg"/><Relationship Id="rId4" Type="http://schemas.openxmlformats.org/officeDocument/2006/relationships/image" Target="../media/image7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ameli.fr/entreprise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travail-emploi.gouv.fr/actualites/l-actualite-du-ministere/article/prevention-de-l-usure-professionnelle-engagement-de-negociations-de-branche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urldefense.com/v3/__https:/travail-emploi.gouv.fr/formation-professionnelle/droit-a-la-formation-et-orientation-professionnelle/compte-personnel-formation__;!!LUczA2Q!630R2_V5HL3Z-DD-FD6UBqK4bHmPyFalA8KZZ3DbgcBx9D8IDiVaxzyqfgAMzyDHnYANV1qwYUL4qfAAq1PQLRu6wfkT_7T2QDza-FUQzhtPDl0_3Q$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5.xml"/><Relationship Id="rId5" Type="http://schemas.openxmlformats.org/officeDocument/2006/relationships/hyperlink" Target="https://urldefense.com/v3/__https:/www.transitionspro.fr/contacts-en-region/__;!!LUczA2Q!630R2_V5HL3Z-DD-FD6UBqK4bHmPyFalA8KZZ3DbgcBx9D8IDiVaxzyqfgAMzyDHnYANV1qwYUL4qfAAq1PQLRu6wfkT_7T2QDza-FUQzhteE3-bBQ$" TargetMode="External"/><Relationship Id="rId4" Type="http://schemas.openxmlformats.org/officeDocument/2006/relationships/hyperlink" Target="mon-cep.org/avenir-actifs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ameli.fr/entreprise" TargetMode="Externa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eli.fr/entreprise/sante-travail/aides-financieres/subventions-nationales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ameli.fr/content/modele-de-proposition-de-mesures-individuelles-d-amenagement-d-adaptation-ou-de-transformation-du-poste-de-travail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ameli.fr/sites/default/files/Documents/Annexe%202%20-%20Attestation%20entreprise%20TI%20-%20Service%20fait.pdf" TargetMode="External"/><Relationship Id="rId7" Type="http://schemas.openxmlformats.org/officeDocument/2006/relationships/hyperlink" Target="ttp://www.inrs.fr/services/formation/demultiplication.htm" TargetMode="External"/><Relationship Id="rId2" Type="http://schemas.openxmlformats.org/officeDocument/2006/relationships/hyperlink" Target="https://ameli.fr/sites/default/files/Documents/Annexe%202%20-%20Attestation%20prestataire%20-%20Diagnostic.pdf" TargetMode="External"/><Relationship Id="rId1" Type="http://schemas.openxmlformats.org/officeDocument/2006/relationships/slideLayout" Target="../slideLayouts/slideLayout36.xml"/><Relationship Id="rId6" Type="http://schemas.openxmlformats.org/officeDocument/2006/relationships/hyperlink" Target="https://ameli.fr/sites/default/files/Documents/Annexe%203%20-%20Liste%20des%20formations.pdf" TargetMode="External"/><Relationship Id="rId5" Type="http://schemas.openxmlformats.org/officeDocument/2006/relationships/hyperlink" Target="https://ameli.fr/sites/default/files/Documents/Annexe%202%20-%20Attestation%20fournisseur%20-%20Equipement.pdf" TargetMode="External"/><Relationship Id="rId4" Type="http://schemas.openxmlformats.org/officeDocument/2006/relationships/hyperlink" Target="https://ameli.fr/sites/default/files/Documents/Annexe%204%20-%20Cahiers%20des%20charges%20techniques%202024.pdf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ameli.fr/sites/default/files/Documents/Annexe%202%20-%20Attestation%20entreprise%20TI%20-%20Service%20fait.pdf" TargetMode="External"/><Relationship Id="rId2" Type="http://schemas.openxmlformats.org/officeDocument/2006/relationships/hyperlink" Target="https://ameli.fr/sites/default/files/Documents/Annexe%202%20-%20Attestation%20entreprise%20TI%20-%20Actions%20de%20sensibilisation.pdf" TargetMode="External"/><Relationship Id="rId1" Type="http://schemas.openxmlformats.org/officeDocument/2006/relationships/slideLayout" Target="../slideLayouts/slideLayout36.xml"/><Relationship Id="rId6" Type="http://schemas.openxmlformats.org/officeDocument/2006/relationships/hyperlink" Target="https://ameli.fr/sites/default/files/Documents/Annexe%202%20-%20Attestation%20entreprise%20TI%20-%20Salaire%20de%20pr%C3%A9venteur.pdf" TargetMode="External"/><Relationship Id="rId5" Type="http://schemas.openxmlformats.org/officeDocument/2006/relationships/hyperlink" Target="https://ameli.fr/sites/default/files/Documents/Annexe%202%20-%20Attestation%20entreprise%20TI%20-%20Am%C3%A9nagement%20de%20poste.pdf" TargetMode="External"/><Relationship Id="rId4" Type="http://schemas.openxmlformats.org/officeDocument/2006/relationships/hyperlink" Target="https://ameli.fr/content/modele-de-proposition-de-mesures-individuelles-d-amenagement-d-adaptation-ou-de-transformation-du-poste-de-travail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80.png"/><Relationship Id="rId5" Type="http://schemas.openxmlformats.org/officeDocument/2006/relationships/image" Target="../media/image4.png"/><Relationship Id="rId4" Type="http://schemas.openxmlformats.org/officeDocument/2006/relationships/hyperlink" Target="https://www.ameli.fr/entreprise/tableau-cno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hyperlink" Target="mailto:pife@carsat-nordest.fr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3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0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svg"/><Relationship Id="rId3" Type="http://schemas.openxmlformats.org/officeDocument/2006/relationships/image" Target="../media/image8.png"/><Relationship Id="rId21" Type="http://schemas.openxmlformats.org/officeDocument/2006/relationships/image" Target="../media/image25.svg"/><Relationship Id="rId7" Type="http://schemas.openxmlformats.org/officeDocument/2006/relationships/image" Target="../media/image12.svg"/><Relationship Id="rId12" Type="http://schemas.openxmlformats.org/officeDocument/2006/relationships/image" Target="../media/image17.jpe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1.sv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hyperlink" Target="https://www.ameli.fr/entreprise" TargetMode="External"/><Relationship Id="rId4" Type="http://schemas.openxmlformats.org/officeDocument/2006/relationships/image" Target="../media/image9.png"/><Relationship Id="rId9" Type="http://schemas.openxmlformats.org/officeDocument/2006/relationships/image" Target="../media/image14.svg"/><Relationship Id="rId14" Type="http://schemas.openxmlformats.org/officeDocument/2006/relationships/image" Target="../media/image19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18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1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1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sv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svg"/><Relationship Id="rId10" Type="http://schemas.openxmlformats.org/officeDocument/2006/relationships/image" Target="../media/image39.svg"/><Relationship Id="rId4" Type="http://schemas.openxmlformats.org/officeDocument/2006/relationships/image" Target="../media/image33.sv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074969-0718-46BB-A66E-6A7C8A4B36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87600" y="1654225"/>
            <a:ext cx="8804700" cy="1790273"/>
          </a:xfrm>
        </p:spPr>
        <p:txBody>
          <a:bodyPr/>
          <a:lstStyle/>
          <a:p>
            <a:r>
              <a:rPr lang="fr-FR" dirty="0"/>
              <a:t>Prévention des risques professionnels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F89C2EF-5C9C-4CA6-AAB0-0E8A618F0BF3}"/>
              </a:ext>
            </a:extLst>
          </p:cNvPr>
          <p:cNvSpPr/>
          <p:nvPr/>
        </p:nvSpPr>
        <p:spPr>
          <a:xfrm>
            <a:off x="2387600" y="4070065"/>
            <a:ext cx="9085111" cy="52322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fr-FR" sz="2800" dirty="0">
                <a:solidFill>
                  <a:schemeClr val="bg1"/>
                </a:solidFill>
              </a:rPr>
              <a:t>AIDES FINANCIÈRES 2024</a:t>
            </a:r>
          </a:p>
        </p:txBody>
      </p:sp>
    </p:spTree>
    <p:extLst>
      <p:ext uri="{BB962C8B-B14F-4D97-AF65-F5344CB8AC3E}">
        <p14:creationId xmlns:p14="http://schemas.microsoft.com/office/powerpoint/2010/main" val="577951351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489E54-0FC2-46CF-98B7-090BF7877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Notre offre de service en prévention</a:t>
            </a:r>
          </a:p>
        </p:txBody>
      </p:sp>
      <p:sp>
        <p:nvSpPr>
          <p:cNvPr id="18" name="Text Box 7">
            <a:extLst>
              <a:ext uri="{FF2B5EF4-FFF2-40B4-BE49-F238E27FC236}">
                <a16:creationId xmlns:a16="http://schemas.microsoft.com/office/drawing/2014/main" id="{8AB05F39-FA32-44FE-A298-918BB5A5F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4588" y="702468"/>
            <a:ext cx="2122928" cy="369332"/>
          </a:xfrm>
          <a:prstGeom prst="rect">
            <a:avLst/>
          </a:prstGeom>
          <a:solidFill>
            <a:srgbClr val="D05559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spcBef>
                <a:spcPct val="50000"/>
              </a:spcBef>
              <a:defRPr b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Aides financières</a:t>
            </a:r>
          </a:p>
        </p:txBody>
      </p:sp>
      <p:pic>
        <p:nvPicPr>
          <p:cNvPr id="4" name="Graphique 3" descr="Bécher contour">
            <a:extLst>
              <a:ext uri="{FF2B5EF4-FFF2-40B4-BE49-F238E27FC236}">
                <a16:creationId xmlns:a16="http://schemas.microsoft.com/office/drawing/2014/main" id="{3F3DD3FC-D1CE-4F78-9A21-54440987DA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7111" y="1291788"/>
            <a:ext cx="1118267" cy="111826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6F76494-E2C6-4050-B9F1-226851012788}"/>
              </a:ext>
            </a:extLst>
          </p:cNvPr>
          <p:cNvSpPr txBox="1"/>
          <p:nvPr/>
        </p:nvSpPr>
        <p:spPr>
          <a:xfrm>
            <a:off x="2485623" y="1636083"/>
            <a:ext cx="7199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chemeClr val="accent6"/>
                </a:solidFill>
              </a:rPr>
              <a:t>Risques chimiques équipements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9E8C880-B26C-4668-9CDE-8B3D36F44F6C}"/>
              </a:ext>
            </a:extLst>
          </p:cNvPr>
          <p:cNvSpPr txBox="1"/>
          <p:nvPr/>
        </p:nvSpPr>
        <p:spPr>
          <a:xfrm>
            <a:off x="2150645" y="2134787"/>
            <a:ext cx="9827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Acquisition d’équipements visant à diminuer l’expositions aux risques chimiques (CMR et ACD)</a:t>
            </a:r>
          </a:p>
        </p:txBody>
      </p:sp>
      <p:pic>
        <p:nvPicPr>
          <p:cNvPr id="8" name="Graphique 7" descr="Ouverture avec un remplissage uni">
            <a:extLst>
              <a:ext uri="{FF2B5EF4-FFF2-40B4-BE49-F238E27FC236}">
                <a16:creationId xmlns:a16="http://schemas.microsoft.com/office/drawing/2014/main" id="{E24E7405-54DA-477C-9224-F583A4632D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36498" y="2617014"/>
            <a:ext cx="914400" cy="9144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97ADAD1-FF63-44A9-B103-BABB21E36A4F}"/>
              </a:ext>
            </a:extLst>
          </p:cNvPr>
          <p:cNvSpPr txBox="1"/>
          <p:nvPr/>
        </p:nvSpPr>
        <p:spPr>
          <a:xfrm>
            <a:off x="2485623" y="2647074"/>
            <a:ext cx="83455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Captage à la source avec rejet extérieur </a:t>
            </a:r>
          </a:p>
          <a:p>
            <a:pPr marL="742950" lvl="1" indent="-285750">
              <a:buClr>
                <a:schemeClr val="accent6"/>
              </a:buClr>
              <a:buFont typeface="Wingdings" panose="05000000000000000000" pitchFamily="2" charset="2"/>
              <a:buChar char="§"/>
            </a:pPr>
            <a:r>
              <a:rPr lang="fr-FR" dirty="0"/>
              <a:t>Sorbonne</a:t>
            </a:r>
          </a:p>
          <a:p>
            <a:pPr marL="742950" lvl="1" indent="-285750">
              <a:buClr>
                <a:schemeClr val="accent6"/>
              </a:buClr>
              <a:buFont typeface="Wingdings" panose="05000000000000000000" pitchFamily="2" charset="2"/>
              <a:buChar char="§"/>
            </a:pPr>
            <a:r>
              <a:rPr lang="fr-FR" dirty="0"/>
              <a:t>Armoire sécurisée ventilée de stockage</a:t>
            </a:r>
          </a:p>
        </p:txBody>
      </p:sp>
      <p:pic>
        <p:nvPicPr>
          <p:cNvPr id="10" name="Graphique 9" descr="Fontaine d'eau avec un remplissage uni">
            <a:extLst>
              <a:ext uri="{FF2B5EF4-FFF2-40B4-BE49-F238E27FC236}">
                <a16:creationId xmlns:a16="http://schemas.microsoft.com/office/drawing/2014/main" id="{DD89E7B9-46BA-4831-B72F-586A4614C2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14672" y="3649021"/>
            <a:ext cx="914400" cy="9144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8644157F-F0FF-4757-9A24-FA57A28F9B4B}"/>
              </a:ext>
            </a:extLst>
          </p:cNvPr>
          <p:cNvSpPr txBox="1"/>
          <p:nvPr/>
        </p:nvSpPr>
        <p:spPr>
          <a:xfrm>
            <a:off x="2485623" y="3570404"/>
            <a:ext cx="83455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Réduire l’exposition</a:t>
            </a:r>
          </a:p>
          <a:p>
            <a:pPr marL="742950" lvl="1" indent="-285750">
              <a:buClr>
                <a:schemeClr val="accent6"/>
              </a:buClr>
              <a:buFont typeface="Wingdings" panose="05000000000000000000" pitchFamily="2" charset="2"/>
              <a:buChar char="§"/>
            </a:pPr>
            <a:r>
              <a:rPr lang="fr-FR" dirty="0"/>
              <a:t>Fontaine de dégraissage lessivielle ou biologique </a:t>
            </a:r>
          </a:p>
          <a:p>
            <a:pPr marL="742950" lvl="1" indent="-285750">
              <a:buClr>
                <a:schemeClr val="accent6"/>
              </a:buClr>
              <a:buFont typeface="Wingdings" panose="05000000000000000000" pitchFamily="2" charset="2"/>
              <a:buChar char="§"/>
            </a:pPr>
            <a:r>
              <a:rPr lang="fr-FR" dirty="0"/>
              <a:t>Bacs de rétention </a:t>
            </a:r>
          </a:p>
          <a:p>
            <a:pPr marL="742950" lvl="1" indent="-285750">
              <a:buClr>
                <a:schemeClr val="accent6"/>
              </a:buClr>
              <a:buFont typeface="Wingdings" panose="05000000000000000000" pitchFamily="2" charset="2"/>
              <a:buChar char="§"/>
            </a:pPr>
            <a:r>
              <a:rPr lang="fr-FR" dirty="0"/>
              <a:t>Brumisation </a:t>
            </a:r>
          </a:p>
          <a:p>
            <a:pPr marL="742950" lvl="1" indent="-285750">
              <a:buClr>
                <a:schemeClr val="accent6"/>
              </a:buClr>
              <a:buFont typeface="Wingdings" panose="05000000000000000000" pitchFamily="2" charset="2"/>
              <a:buChar char="§"/>
            </a:pPr>
            <a:r>
              <a:rPr lang="fr-FR" dirty="0"/>
              <a:t>Aspirateur de chantier (M ou H)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3B60DF6-4382-4661-A6FE-CFE6AEC96BD7}"/>
              </a:ext>
            </a:extLst>
          </p:cNvPr>
          <p:cNvSpPr txBox="1"/>
          <p:nvPr/>
        </p:nvSpPr>
        <p:spPr>
          <a:xfrm>
            <a:off x="10183917" y="3456142"/>
            <a:ext cx="14664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C00000"/>
                </a:solidFill>
              </a:rPr>
              <a:t>50%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F7AADD-538D-5CF4-78BC-E9CA9DE3A1C6}"/>
              </a:ext>
            </a:extLst>
          </p:cNvPr>
          <p:cNvSpPr txBox="1"/>
          <p:nvPr/>
        </p:nvSpPr>
        <p:spPr>
          <a:xfrm>
            <a:off x="2712360" y="5407013"/>
            <a:ext cx="4919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Vérification des performances des sorbonnes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3D607BF-A5C0-CF40-1E56-5D79FA99FD05}"/>
              </a:ext>
            </a:extLst>
          </p:cNvPr>
          <p:cNvSpPr txBox="1"/>
          <p:nvPr/>
        </p:nvSpPr>
        <p:spPr>
          <a:xfrm>
            <a:off x="10183916" y="5206958"/>
            <a:ext cx="14664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C00000"/>
                </a:solidFill>
              </a:rPr>
              <a:t>70%</a:t>
            </a:r>
          </a:p>
        </p:txBody>
      </p:sp>
      <p:pic>
        <p:nvPicPr>
          <p:cNvPr id="11" name="Graphique 10" descr="Badge Tick1 avec un remplissage uni">
            <a:extLst>
              <a:ext uri="{FF2B5EF4-FFF2-40B4-BE49-F238E27FC236}">
                <a16:creationId xmlns:a16="http://schemas.microsoft.com/office/drawing/2014/main" id="{7BE16747-4B74-7AD0-E108-D1EF6C3E65B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98381" y="5149868"/>
            <a:ext cx="914400" cy="914400"/>
          </a:xfrm>
          <a:prstGeom prst="rect">
            <a:avLst/>
          </a:prstGeom>
        </p:spPr>
      </p:pic>
      <p:sp>
        <p:nvSpPr>
          <p:cNvPr id="14" name="Accolade fermante 13">
            <a:extLst>
              <a:ext uri="{FF2B5EF4-FFF2-40B4-BE49-F238E27FC236}">
                <a16:creationId xmlns:a16="http://schemas.microsoft.com/office/drawing/2014/main" id="{766A5F7F-0919-88BA-9A06-307D34E7E225}"/>
              </a:ext>
            </a:extLst>
          </p:cNvPr>
          <p:cNvSpPr/>
          <p:nvPr/>
        </p:nvSpPr>
        <p:spPr>
          <a:xfrm>
            <a:off x="9714367" y="2633490"/>
            <a:ext cx="380906" cy="2414241"/>
          </a:xfrm>
          <a:prstGeom prst="rightBrace">
            <a:avLst>
              <a:gd name="adj1" fmla="val 63000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2446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489E54-0FC2-46CF-98B7-090BF7877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Notre offre de service en prévention</a:t>
            </a:r>
          </a:p>
        </p:txBody>
      </p:sp>
      <p:sp>
        <p:nvSpPr>
          <p:cNvPr id="18" name="Text Box 7">
            <a:extLst>
              <a:ext uri="{FF2B5EF4-FFF2-40B4-BE49-F238E27FC236}">
                <a16:creationId xmlns:a16="http://schemas.microsoft.com/office/drawing/2014/main" id="{8AB05F39-FA32-44FE-A298-918BB5A5F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4588" y="702468"/>
            <a:ext cx="2122928" cy="369332"/>
          </a:xfrm>
          <a:prstGeom prst="rect">
            <a:avLst/>
          </a:prstGeom>
          <a:solidFill>
            <a:srgbClr val="D05559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spcBef>
                <a:spcPct val="50000"/>
              </a:spcBef>
              <a:defRPr b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Aides financières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6F76494-E2C6-4050-B9F1-226851012788}"/>
              </a:ext>
            </a:extLst>
          </p:cNvPr>
          <p:cNvSpPr txBox="1"/>
          <p:nvPr/>
        </p:nvSpPr>
        <p:spPr>
          <a:xfrm>
            <a:off x="2485623" y="1636083"/>
            <a:ext cx="7199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rgbClr val="414141"/>
                </a:solidFill>
              </a:rPr>
              <a:t>Captage Peinture en menuiserie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9E8C880-B26C-4668-9CDE-8B3D36F44F6C}"/>
              </a:ext>
            </a:extLst>
          </p:cNvPr>
          <p:cNvSpPr txBox="1"/>
          <p:nvPr/>
        </p:nvSpPr>
        <p:spPr>
          <a:xfrm>
            <a:off x="2058665" y="2163784"/>
            <a:ext cx="9810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Acquisition d’équipements visant à diminuer l’expositions aux risques chimiques (CMR et ACD)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AC2FEE4-80FB-4BAF-92D0-BFE739864F12}"/>
              </a:ext>
            </a:extLst>
          </p:cNvPr>
          <p:cNvSpPr txBox="1"/>
          <p:nvPr/>
        </p:nvSpPr>
        <p:spPr>
          <a:xfrm>
            <a:off x="10246100" y="3468294"/>
            <a:ext cx="14664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C00000"/>
                </a:solidFill>
              </a:rPr>
              <a:t>50%</a:t>
            </a:r>
          </a:p>
        </p:txBody>
      </p:sp>
      <p:pic>
        <p:nvPicPr>
          <p:cNvPr id="12" name="Graphique 11" descr="Ouverture avec un remplissage uni">
            <a:extLst>
              <a:ext uri="{FF2B5EF4-FFF2-40B4-BE49-F238E27FC236}">
                <a16:creationId xmlns:a16="http://schemas.microsoft.com/office/drawing/2014/main" id="{C04E7A02-D4C0-42C2-B270-D93E713C92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3283" y="3097235"/>
            <a:ext cx="914400" cy="914400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EFB34B65-51C4-4792-B85F-807F99FEBAE1}"/>
              </a:ext>
            </a:extLst>
          </p:cNvPr>
          <p:cNvSpPr txBox="1"/>
          <p:nvPr/>
        </p:nvSpPr>
        <p:spPr>
          <a:xfrm>
            <a:off x="2485623" y="3140782"/>
            <a:ext cx="83455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Captage à la source des vapeurs et aérosols avec rejet extérieur</a:t>
            </a:r>
          </a:p>
          <a:p>
            <a:pPr marL="742950" lvl="1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fr-FR" dirty="0"/>
              <a:t>Box ou laboratoire de préparation</a:t>
            </a:r>
          </a:p>
          <a:p>
            <a:pPr marL="742950" lvl="1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fr-FR" dirty="0"/>
              <a:t>Cabine de peinture ou vernissage </a:t>
            </a:r>
          </a:p>
          <a:p>
            <a:pPr marL="742950" lvl="1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fr-FR" dirty="0"/>
              <a:t>Enceinte de séchage </a:t>
            </a:r>
          </a:p>
          <a:p>
            <a:pPr marL="742950" lvl="1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fr-FR" dirty="0"/>
              <a:t>Equipement de nettoyage des outils automatisé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B34A156-CC38-4C51-B503-C2AF3D2907CB}"/>
              </a:ext>
            </a:extLst>
          </p:cNvPr>
          <p:cNvSpPr txBox="1"/>
          <p:nvPr/>
        </p:nvSpPr>
        <p:spPr>
          <a:xfrm>
            <a:off x="2187262" y="5109731"/>
            <a:ext cx="7817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Vérification des performances aérauliques et acoustiques des installations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A3D4CA0-F654-4FC8-A132-180616EBDFA3}"/>
              </a:ext>
            </a:extLst>
          </p:cNvPr>
          <p:cNvSpPr txBox="1"/>
          <p:nvPr/>
        </p:nvSpPr>
        <p:spPr>
          <a:xfrm>
            <a:off x="10246100" y="4854977"/>
            <a:ext cx="14664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C00000"/>
                </a:solidFill>
              </a:rPr>
              <a:t>70%</a:t>
            </a:r>
          </a:p>
        </p:txBody>
      </p:sp>
      <p:pic>
        <p:nvPicPr>
          <p:cNvPr id="19" name="Graphique 18" descr="Badge Tick1 avec un remplissage uni">
            <a:extLst>
              <a:ext uri="{FF2B5EF4-FFF2-40B4-BE49-F238E27FC236}">
                <a16:creationId xmlns:a16="http://schemas.microsoft.com/office/drawing/2014/main" id="{6649E982-E2DD-4C16-B8B5-02CBD57B0F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3283" y="4852586"/>
            <a:ext cx="914400" cy="914400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476FFFF5-D44F-80E8-98BF-0932E514FD6A}"/>
              </a:ext>
            </a:extLst>
          </p:cNvPr>
          <p:cNvGrpSpPr/>
          <p:nvPr/>
        </p:nvGrpSpPr>
        <p:grpSpPr>
          <a:xfrm>
            <a:off x="873283" y="1497095"/>
            <a:ext cx="1154693" cy="1394509"/>
            <a:chOff x="873283" y="1497095"/>
            <a:chExt cx="1154693" cy="1394509"/>
          </a:xfrm>
        </p:grpSpPr>
        <p:pic>
          <p:nvPicPr>
            <p:cNvPr id="10" name="Graphique 9" descr="Bombe graffiti contour">
              <a:extLst>
                <a:ext uri="{FF2B5EF4-FFF2-40B4-BE49-F238E27FC236}">
                  <a16:creationId xmlns:a16="http://schemas.microsoft.com/office/drawing/2014/main" id="{C44D092B-C992-4961-A586-86512154B2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r="38980"/>
            <a:stretch/>
          </p:blipFill>
          <p:spPr>
            <a:xfrm>
              <a:off x="873283" y="1497095"/>
              <a:ext cx="823317" cy="1349271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DC11FD2-0C39-68CF-4992-ABBA9DADA1B6}"/>
                </a:ext>
              </a:extLst>
            </p:cNvPr>
            <p:cNvSpPr/>
            <p:nvPr/>
          </p:nvSpPr>
          <p:spPr>
            <a:xfrm>
              <a:off x="1421394" y="2082297"/>
              <a:ext cx="606582" cy="8093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" name="Accolade fermante 7">
            <a:extLst>
              <a:ext uri="{FF2B5EF4-FFF2-40B4-BE49-F238E27FC236}">
                <a16:creationId xmlns:a16="http://schemas.microsoft.com/office/drawing/2014/main" id="{811033C5-D7DD-A596-D5DA-4A986930A0B1}"/>
              </a:ext>
            </a:extLst>
          </p:cNvPr>
          <p:cNvSpPr/>
          <p:nvPr/>
        </p:nvSpPr>
        <p:spPr>
          <a:xfrm>
            <a:off x="9714367" y="3140782"/>
            <a:ext cx="380906" cy="1434425"/>
          </a:xfrm>
          <a:prstGeom prst="rightBrace">
            <a:avLst>
              <a:gd name="adj1" fmla="val 122420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0527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489E54-0FC2-46CF-98B7-090BF7877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Notre offre de service en prévention</a:t>
            </a:r>
          </a:p>
        </p:txBody>
      </p:sp>
      <p:sp>
        <p:nvSpPr>
          <p:cNvPr id="18" name="Text Box 7">
            <a:extLst>
              <a:ext uri="{FF2B5EF4-FFF2-40B4-BE49-F238E27FC236}">
                <a16:creationId xmlns:a16="http://schemas.microsoft.com/office/drawing/2014/main" id="{8AB05F39-FA32-44FE-A298-918BB5A5F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4588" y="702468"/>
            <a:ext cx="2122928" cy="369332"/>
          </a:xfrm>
          <a:prstGeom prst="rect">
            <a:avLst/>
          </a:prstGeom>
          <a:solidFill>
            <a:srgbClr val="D05559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spcBef>
                <a:spcPct val="50000"/>
              </a:spcBef>
              <a:defRPr b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Aides financières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93701C3-CE2D-412C-9D5B-688387D8B0D8}"/>
              </a:ext>
            </a:extLst>
          </p:cNvPr>
          <p:cNvSpPr txBox="1"/>
          <p:nvPr/>
        </p:nvSpPr>
        <p:spPr>
          <a:xfrm>
            <a:off x="2277797" y="1840221"/>
            <a:ext cx="78174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>
                <a:solidFill>
                  <a:srgbClr val="E32D82"/>
                </a:solidFill>
              </a:rPr>
              <a:t>Captage Fumées de Diesel</a:t>
            </a:r>
          </a:p>
        </p:txBody>
      </p:sp>
      <p:pic>
        <p:nvPicPr>
          <p:cNvPr id="6" name="Graphique 5" descr="Ouverture avec un remplissage uni">
            <a:extLst>
              <a:ext uri="{FF2B5EF4-FFF2-40B4-BE49-F238E27FC236}">
                <a16:creationId xmlns:a16="http://schemas.microsoft.com/office/drawing/2014/main" id="{870D046E-1FFA-49A4-93CB-0F81BCB957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3496" y="2726131"/>
            <a:ext cx="914400" cy="9144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003A8720-0396-4F89-B845-F03C7BCAEB88}"/>
              </a:ext>
            </a:extLst>
          </p:cNvPr>
          <p:cNvSpPr txBox="1"/>
          <p:nvPr/>
        </p:nvSpPr>
        <p:spPr>
          <a:xfrm>
            <a:off x="2277796" y="2646162"/>
            <a:ext cx="7436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Acquisition, remplacement ou rénovation de système d’extraction et / ou de captage des gaz et fumées d’échappement (rejet externe)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6A27F79-1195-48F0-969D-A5E5DF469599}"/>
              </a:ext>
            </a:extLst>
          </p:cNvPr>
          <p:cNvSpPr txBox="1"/>
          <p:nvPr/>
        </p:nvSpPr>
        <p:spPr>
          <a:xfrm>
            <a:off x="2277797" y="3339267"/>
            <a:ext cx="8023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Acquisition de cabine en surpression pour les CT PL uniquement 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DC0F05D-CD0A-40E1-B0F6-F9545F27BF49}"/>
              </a:ext>
            </a:extLst>
          </p:cNvPr>
          <p:cNvSpPr txBox="1"/>
          <p:nvPr/>
        </p:nvSpPr>
        <p:spPr>
          <a:xfrm>
            <a:off x="10301335" y="2726131"/>
            <a:ext cx="14664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C00000"/>
                </a:solidFill>
              </a:rPr>
              <a:t>50%</a:t>
            </a:r>
          </a:p>
        </p:txBody>
      </p:sp>
      <p:pic>
        <p:nvPicPr>
          <p:cNvPr id="3" name="Graphique 2" descr="Voiture contour">
            <a:extLst>
              <a:ext uri="{FF2B5EF4-FFF2-40B4-BE49-F238E27FC236}">
                <a16:creationId xmlns:a16="http://schemas.microsoft.com/office/drawing/2014/main" id="{41EAEEE7-EB2B-9B18-901B-C42E764B48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0206" y="1615321"/>
            <a:ext cx="790342" cy="790342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CBCCE41-3FAC-B9C4-24DF-5BBE52D10B9A}"/>
              </a:ext>
            </a:extLst>
          </p:cNvPr>
          <p:cNvSpPr txBox="1"/>
          <p:nvPr/>
        </p:nvSpPr>
        <p:spPr>
          <a:xfrm>
            <a:off x="2043382" y="4576579"/>
            <a:ext cx="7817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Vérification des performances aérauliques et acoustiques de l’installation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D0E84EE-63ED-C835-17A6-5AFC6B4F337B}"/>
              </a:ext>
            </a:extLst>
          </p:cNvPr>
          <p:cNvSpPr txBox="1"/>
          <p:nvPr/>
        </p:nvSpPr>
        <p:spPr>
          <a:xfrm>
            <a:off x="10258224" y="4376524"/>
            <a:ext cx="14664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C00000"/>
                </a:solidFill>
              </a:rPr>
              <a:t>70%</a:t>
            </a:r>
          </a:p>
        </p:txBody>
      </p:sp>
      <p:pic>
        <p:nvPicPr>
          <p:cNvPr id="11" name="Graphique 10" descr="Badge Tick1 avec un remplissage uni">
            <a:extLst>
              <a:ext uri="{FF2B5EF4-FFF2-40B4-BE49-F238E27FC236}">
                <a16:creationId xmlns:a16="http://schemas.microsoft.com/office/drawing/2014/main" id="{0974B4E1-0ED2-E62F-E32D-5EC2AC0575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1616" y="4304045"/>
            <a:ext cx="914400" cy="914400"/>
          </a:xfrm>
          <a:prstGeom prst="rect">
            <a:avLst/>
          </a:prstGeom>
        </p:spPr>
      </p:pic>
      <p:sp>
        <p:nvSpPr>
          <p:cNvPr id="12" name="Accolade fermante 11">
            <a:extLst>
              <a:ext uri="{FF2B5EF4-FFF2-40B4-BE49-F238E27FC236}">
                <a16:creationId xmlns:a16="http://schemas.microsoft.com/office/drawing/2014/main" id="{956252E4-C6B5-5DC7-BFC4-7CE0A7F41FF1}"/>
              </a:ext>
            </a:extLst>
          </p:cNvPr>
          <p:cNvSpPr/>
          <p:nvPr/>
        </p:nvSpPr>
        <p:spPr>
          <a:xfrm>
            <a:off x="9714367" y="2646162"/>
            <a:ext cx="380906" cy="1062437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014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489E54-0FC2-46CF-98B7-090BF7877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Notre offre de service en prévention</a:t>
            </a:r>
          </a:p>
        </p:txBody>
      </p:sp>
      <p:sp>
        <p:nvSpPr>
          <p:cNvPr id="18" name="Text Box 7">
            <a:extLst>
              <a:ext uri="{FF2B5EF4-FFF2-40B4-BE49-F238E27FC236}">
                <a16:creationId xmlns:a16="http://schemas.microsoft.com/office/drawing/2014/main" id="{8AB05F39-FA32-44FE-A298-918BB5A5F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4588" y="702468"/>
            <a:ext cx="2122928" cy="369332"/>
          </a:xfrm>
          <a:prstGeom prst="rect">
            <a:avLst/>
          </a:prstGeom>
          <a:solidFill>
            <a:srgbClr val="D05559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spcBef>
                <a:spcPct val="50000"/>
              </a:spcBef>
              <a:defRPr b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Aides financières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6F76494-E2C6-4050-B9F1-226851012788}"/>
              </a:ext>
            </a:extLst>
          </p:cNvPr>
          <p:cNvSpPr txBox="1"/>
          <p:nvPr/>
        </p:nvSpPr>
        <p:spPr>
          <a:xfrm>
            <a:off x="2485623" y="1636083"/>
            <a:ext cx="7199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rgbClr val="FF0000"/>
                </a:solidFill>
              </a:rPr>
              <a:t>Risques Amiante entreprises SS 4 uniquement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9E8C880-B26C-4668-9CDE-8B3D36F44F6C}"/>
              </a:ext>
            </a:extLst>
          </p:cNvPr>
          <p:cNvSpPr txBox="1"/>
          <p:nvPr/>
        </p:nvSpPr>
        <p:spPr>
          <a:xfrm>
            <a:off x="2485623" y="2023923"/>
            <a:ext cx="94788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Acquisition d’équipements visant à diminuer l’exposition aux risques amiante </a:t>
            </a:r>
          </a:p>
          <a:p>
            <a:r>
              <a:rPr lang="fr-FR" dirty="0"/>
              <a:t>Pré requis : 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fr-FR" sz="1400" dirty="0"/>
              <a:t>Formation du réfèrent de l’entreprise en SS4 soit par un OF Certifié SS3 ou OF habilité SS4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fr-FR" sz="1400" dirty="0"/>
              <a:t>Formation des opérateurs autant que de masque 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AC2FEE4-80FB-4BAF-92D0-BFE739864F12}"/>
              </a:ext>
            </a:extLst>
          </p:cNvPr>
          <p:cNvSpPr txBox="1"/>
          <p:nvPr/>
        </p:nvSpPr>
        <p:spPr>
          <a:xfrm>
            <a:off x="10438018" y="4069691"/>
            <a:ext cx="14664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C00000"/>
                </a:solidFill>
              </a:rPr>
              <a:t>50%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FB34B65-51C4-4792-B85F-807F99FEBAE1}"/>
              </a:ext>
            </a:extLst>
          </p:cNvPr>
          <p:cNvSpPr txBox="1"/>
          <p:nvPr/>
        </p:nvSpPr>
        <p:spPr>
          <a:xfrm>
            <a:off x="2485623" y="3569281"/>
            <a:ext cx="8345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Aspirateur THE équipé d’un système de changement de sac en sécurité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E762D29-5F4D-422E-9117-C35EEE9D233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4911" y="1718549"/>
            <a:ext cx="409039" cy="742325"/>
          </a:xfrm>
          <a:prstGeom prst="rect">
            <a:avLst/>
          </a:prstGeom>
        </p:spPr>
      </p:pic>
      <p:pic>
        <p:nvPicPr>
          <p:cNvPr id="5" name="Graphique 4" descr="Visage avec masque avec un remplissage uni">
            <a:extLst>
              <a:ext uri="{FF2B5EF4-FFF2-40B4-BE49-F238E27FC236}">
                <a16:creationId xmlns:a16="http://schemas.microsoft.com/office/drawing/2014/main" id="{E487862D-102B-4E7D-B9E9-84DD6A26DC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3667" y="4093112"/>
            <a:ext cx="914400" cy="914400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0059BCE3-B76B-4564-A3C8-D3E2B610E643}"/>
              </a:ext>
            </a:extLst>
          </p:cNvPr>
          <p:cNvSpPr txBox="1"/>
          <p:nvPr/>
        </p:nvSpPr>
        <p:spPr>
          <a:xfrm>
            <a:off x="2485623" y="4268434"/>
            <a:ext cx="83455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Dispositif de production et de distribution d’air respirable </a:t>
            </a:r>
          </a:p>
          <a:p>
            <a:r>
              <a:rPr lang="fr-FR" dirty="0"/>
              <a:t>Masque complet adduction d’air ou ventilation assistée 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94E6204-E79A-4DAD-98E2-2DA189A80B6A}"/>
              </a:ext>
            </a:extLst>
          </p:cNvPr>
          <p:cNvSpPr txBox="1"/>
          <p:nvPr/>
        </p:nvSpPr>
        <p:spPr>
          <a:xfrm>
            <a:off x="2485623" y="5429252"/>
            <a:ext cx="8345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Unité mobile de décontamination tractée ou autonome </a:t>
            </a:r>
          </a:p>
        </p:txBody>
      </p:sp>
      <p:pic>
        <p:nvPicPr>
          <p:cNvPr id="8" name="Graphique 7" descr="Douche avec un remplissage uni">
            <a:extLst>
              <a:ext uri="{FF2B5EF4-FFF2-40B4-BE49-F238E27FC236}">
                <a16:creationId xmlns:a16="http://schemas.microsoft.com/office/drawing/2014/main" id="{CF458ED3-1EFF-413F-B637-4DF1059E83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3667" y="5156718"/>
            <a:ext cx="914400" cy="914400"/>
          </a:xfrm>
          <a:prstGeom prst="rect">
            <a:avLst/>
          </a:prstGeom>
        </p:spPr>
      </p:pic>
      <p:pic>
        <p:nvPicPr>
          <p:cNvPr id="22" name="Graphique 21" descr="Ouverture avec un remplissage uni">
            <a:extLst>
              <a:ext uri="{FF2B5EF4-FFF2-40B4-BE49-F238E27FC236}">
                <a16:creationId xmlns:a16="http://schemas.microsoft.com/office/drawing/2014/main" id="{875E7372-50BF-46EE-9249-F63469C75A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5110" y="315529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66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489E54-0FC2-46CF-98B7-090BF7877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Notre offre de service en prévention</a:t>
            </a:r>
          </a:p>
        </p:txBody>
      </p:sp>
      <p:sp>
        <p:nvSpPr>
          <p:cNvPr id="18" name="Text Box 7">
            <a:extLst>
              <a:ext uri="{FF2B5EF4-FFF2-40B4-BE49-F238E27FC236}">
                <a16:creationId xmlns:a16="http://schemas.microsoft.com/office/drawing/2014/main" id="{8AB05F39-FA32-44FE-A298-918BB5A5F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4588" y="702468"/>
            <a:ext cx="2122928" cy="369332"/>
          </a:xfrm>
          <a:prstGeom prst="rect">
            <a:avLst/>
          </a:prstGeom>
          <a:solidFill>
            <a:srgbClr val="D05559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spcBef>
                <a:spcPct val="50000"/>
              </a:spcBef>
              <a:defRPr b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Aides financières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BFEBC28-98A4-4483-9EAF-BB4EBAAE10C9}"/>
              </a:ext>
            </a:extLst>
          </p:cNvPr>
          <p:cNvSpPr txBox="1"/>
          <p:nvPr/>
        </p:nvSpPr>
        <p:spPr>
          <a:xfrm>
            <a:off x="2036579" y="1800883"/>
            <a:ext cx="78174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>
                <a:solidFill>
                  <a:schemeClr val="accent1">
                    <a:lumMod val="75000"/>
                  </a:schemeClr>
                </a:solidFill>
              </a:rPr>
              <a:t>RPS Accompagnement </a:t>
            </a:r>
          </a:p>
        </p:txBody>
      </p:sp>
      <p:pic>
        <p:nvPicPr>
          <p:cNvPr id="8" name="Graphique 7" descr="Loupe avec un remplissage uni">
            <a:extLst>
              <a:ext uri="{FF2B5EF4-FFF2-40B4-BE49-F238E27FC236}">
                <a16:creationId xmlns:a16="http://schemas.microsoft.com/office/drawing/2014/main" id="{3CA2FEE8-56AE-4DEA-88D6-CC51306BDB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707135" y="1533376"/>
            <a:ext cx="935123" cy="93512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CDCFCEA-C8CB-4AA0-8E74-D095B4F1485D}"/>
              </a:ext>
            </a:extLst>
          </p:cNvPr>
          <p:cNvSpPr txBox="1"/>
          <p:nvPr/>
        </p:nvSpPr>
        <p:spPr>
          <a:xfrm>
            <a:off x="2036579" y="2468499"/>
            <a:ext cx="72362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Se faire accompagner par un consultant référencé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29A8DBB-98CD-418A-B0D8-56EF42637000}"/>
              </a:ext>
            </a:extLst>
          </p:cNvPr>
          <p:cNvSpPr txBox="1"/>
          <p:nvPr/>
        </p:nvSpPr>
        <p:spPr>
          <a:xfrm>
            <a:off x="1642258" y="4430332"/>
            <a:ext cx="24145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Diagnostic et repérage des facteurs de risques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054295C-8FBC-4009-9FAE-A6ED9DA99CE8}"/>
              </a:ext>
            </a:extLst>
          </p:cNvPr>
          <p:cNvSpPr txBox="1"/>
          <p:nvPr/>
        </p:nvSpPr>
        <p:spPr>
          <a:xfrm>
            <a:off x="4447390" y="4707331"/>
            <a:ext cx="2414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Elaboration d’un plan d’actions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7472533-7D5C-499E-BD29-D7C57961FB7D}"/>
              </a:ext>
            </a:extLst>
          </p:cNvPr>
          <p:cNvSpPr txBox="1"/>
          <p:nvPr/>
        </p:nvSpPr>
        <p:spPr>
          <a:xfrm>
            <a:off x="7252522" y="4690503"/>
            <a:ext cx="2414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Mise en œuvre des actions </a:t>
            </a:r>
          </a:p>
        </p:txBody>
      </p:sp>
      <p:pic>
        <p:nvPicPr>
          <p:cNvPr id="16" name="Graphique 15" descr="Flèche en cercle avec un remplissage uni">
            <a:extLst>
              <a:ext uri="{FF2B5EF4-FFF2-40B4-BE49-F238E27FC236}">
                <a16:creationId xmlns:a16="http://schemas.microsoft.com/office/drawing/2014/main" id="{FC6AD09B-4994-425C-9FFB-92E2948C56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241280" y="3290219"/>
            <a:ext cx="914400" cy="914400"/>
          </a:xfrm>
          <a:prstGeom prst="rect">
            <a:avLst/>
          </a:prstGeom>
        </p:spPr>
      </p:pic>
      <p:pic>
        <p:nvPicPr>
          <p:cNvPr id="19" name="Graphique 18" descr="Blogue avec un remplissage uni">
            <a:extLst>
              <a:ext uri="{FF2B5EF4-FFF2-40B4-BE49-F238E27FC236}">
                <a16:creationId xmlns:a16="http://schemas.microsoft.com/office/drawing/2014/main" id="{33555C1D-EDC6-4904-A356-6DF2748611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4720" y="3290219"/>
            <a:ext cx="914400" cy="914400"/>
          </a:xfrm>
          <a:prstGeom prst="rect">
            <a:avLst/>
          </a:prstGeom>
        </p:spPr>
      </p:pic>
      <p:pic>
        <p:nvPicPr>
          <p:cNvPr id="21" name="Graphique 20" descr="Cerveau avec un remplissage uni">
            <a:extLst>
              <a:ext uri="{FF2B5EF4-FFF2-40B4-BE49-F238E27FC236}">
                <a16:creationId xmlns:a16="http://schemas.microsoft.com/office/drawing/2014/main" id="{47D05459-51C8-455F-BC67-2F7506F834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545415" y="2117235"/>
            <a:ext cx="914400" cy="914400"/>
          </a:xfrm>
          <a:prstGeom prst="rect">
            <a:avLst/>
          </a:prstGeom>
        </p:spPr>
      </p:pic>
      <p:pic>
        <p:nvPicPr>
          <p:cNvPr id="23" name="Graphique 22" descr="Main de robot avec un remplissage uni">
            <a:extLst>
              <a:ext uri="{FF2B5EF4-FFF2-40B4-BE49-F238E27FC236}">
                <a16:creationId xmlns:a16="http://schemas.microsoft.com/office/drawing/2014/main" id="{49DE042A-E224-4A22-9E17-B96147E7873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922280" y="3211273"/>
            <a:ext cx="914400" cy="914400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95A6665B-1141-45C5-B723-BC5C111FC010}"/>
              </a:ext>
            </a:extLst>
          </p:cNvPr>
          <p:cNvSpPr txBox="1"/>
          <p:nvPr/>
        </p:nvSpPr>
        <p:spPr>
          <a:xfrm>
            <a:off x="10057654" y="4568831"/>
            <a:ext cx="18704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Evaluation des actions </a:t>
            </a:r>
          </a:p>
        </p:txBody>
      </p:sp>
      <p:pic>
        <p:nvPicPr>
          <p:cNvPr id="26" name="Graphique 25" descr="Microscope avec un remplissage uni">
            <a:extLst>
              <a:ext uri="{FF2B5EF4-FFF2-40B4-BE49-F238E27FC236}">
                <a16:creationId xmlns:a16="http://schemas.microsoft.com/office/drawing/2014/main" id="{1AC3979F-7763-42A0-92C9-6B34AA9CA5F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935151" y="3211273"/>
            <a:ext cx="914400" cy="914400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2609D196-F303-4287-9BA8-404C6F051EF0}"/>
              </a:ext>
            </a:extLst>
          </p:cNvPr>
          <p:cNvSpPr txBox="1"/>
          <p:nvPr/>
        </p:nvSpPr>
        <p:spPr>
          <a:xfrm>
            <a:off x="9854055" y="2217476"/>
            <a:ext cx="14664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C00000"/>
                </a:solidFill>
              </a:rPr>
              <a:t>70%</a:t>
            </a:r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D3262B5C-6DD0-4C7A-9D00-5E91EB39FD3B}"/>
              </a:ext>
            </a:extLst>
          </p:cNvPr>
          <p:cNvSpPr/>
          <p:nvPr/>
        </p:nvSpPr>
        <p:spPr>
          <a:xfrm>
            <a:off x="1764406" y="3211273"/>
            <a:ext cx="1300766" cy="110315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B494DBE7-CE51-48FE-AE6E-30ADA25D7388}"/>
              </a:ext>
            </a:extLst>
          </p:cNvPr>
          <p:cNvSpPr/>
          <p:nvPr/>
        </p:nvSpPr>
        <p:spPr>
          <a:xfrm>
            <a:off x="4683188" y="3208128"/>
            <a:ext cx="1300766" cy="110315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3EA2CB79-D0B1-4BE5-9C92-C4437F95DE7D}"/>
              </a:ext>
            </a:extLst>
          </p:cNvPr>
          <p:cNvSpPr/>
          <p:nvPr/>
        </p:nvSpPr>
        <p:spPr>
          <a:xfrm>
            <a:off x="7729097" y="3233886"/>
            <a:ext cx="1300766" cy="1103150"/>
          </a:xfrm>
          <a:prstGeom prst="ellipse">
            <a:avLst/>
          </a:prstGeom>
          <a:noFill/>
          <a:ln w="25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5C7B10EB-6B43-4C10-817F-FF01EEBB8AA6}"/>
              </a:ext>
            </a:extLst>
          </p:cNvPr>
          <p:cNvSpPr/>
          <p:nvPr/>
        </p:nvSpPr>
        <p:spPr>
          <a:xfrm>
            <a:off x="10057654" y="3195844"/>
            <a:ext cx="1300766" cy="1103150"/>
          </a:xfrm>
          <a:prstGeom prst="ellipse">
            <a:avLst/>
          </a:prstGeom>
          <a:noFill/>
          <a:ln w="25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9984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 animBg="1"/>
      <p:bldP spid="29" grpId="0" animBg="1"/>
      <p:bldP spid="30" grpId="0" animBg="1"/>
      <p:bldP spid="3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489E54-0FC2-46CF-98B7-090BF7877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Notre offre de service en prévention</a:t>
            </a:r>
          </a:p>
        </p:txBody>
      </p:sp>
      <p:sp>
        <p:nvSpPr>
          <p:cNvPr id="18" name="Text Box 7">
            <a:extLst>
              <a:ext uri="{FF2B5EF4-FFF2-40B4-BE49-F238E27FC236}">
                <a16:creationId xmlns:a16="http://schemas.microsoft.com/office/drawing/2014/main" id="{8AB05F39-FA32-44FE-A298-918BB5A5F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4588" y="702468"/>
            <a:ext cx="2122928" cy="369332"/>
          </a:xfrm>
          <a:prstGeom prst="rect">
            <a:avLst/>
          </a:prstGeom>
          <a:solidFill>
            <a:srgbClr val="D05559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spcBef>
                <a:spcPct val="50000"/>
              </a:spcBef>
              <a:defRPr b="1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Aides financières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6F76494-E2C6-4050-B9F1-226851012788}"/>
              </a:ext>
            </a:extLst>
          </p:cNvPr>
          <p:cNvSpPr txBox="1"/>
          <p:nvPr/>
        </p:nvSpPr>
        <p:spPr>
          <a:xfrm>
            <a:off x="624926" y="1636083"/>
            <a:ext cx="7199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sng" strike="noStrike" kern="1200" cap="none" spc="0" normalizeH="0" baseline="0" noProof="0" dirty="0">
                <a:ln>
                  <a:noFill/>
                </a:ln>
                <a:solidFill>
                  <a:srgbClr val="7990C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Prévention Métiers du bâtiment Indépendants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AC2FEE4-80FB-4BAF-92D0-BFE739864F12}"/>
              </a:ext>
            </a:extLst>
          </p:cNvPr>
          <p:cNvSpPr txBox="1"/>
          <p:nvPr/>
        </p:nvSpPr>
        <p:spPr>
          <a:xfrm>
            <a:off x="10331692" y="3229595"/>
            <a:ext cx="14664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50%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22FDD6D-3741-2334-082A-EA72A0BE8C44}"/>
              </a:ext>
            </a:extLst>
          </p:cNvPr>
          <p:cNvSpPr txBox="1"/>
          <p:nvPr/>
        </p:nvSpPr>
        <p:spPr>
          <a:xfrm>
            <a:off x="968524" y="2176442"/>
            <a:ext cx="6097772" cy="32840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7990C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Maçonnerie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7990C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7990C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Couverture / Charpente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7990C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Plomberie chauffage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7990C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Electricité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7990C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Métiers de la pierre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7990C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7990C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Métiers du plâtre et de l'isolation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7990C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7990C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Peinture et revêtements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7990C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Menuiserie (bois et PVC)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7990C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7990C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Serrurerie métallerie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7990C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7990C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Métiers du bois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7990C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3684E99-C71C-DD55-2AB0-2DFD06B5664F}"/>
              </a:ext>
            </a:extLst>
          </p:cNvPr>
          <p:cNvSpPr txBox="1"/>
          <p:nvPr/>
        </p:nvSpPr>
        <p:spPr>
          <a:xfrm>
            <a:off x="5806721" y="2691232"/>
            <a:ext cx="6097772" cy="22544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 équipements  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 échafaudage roulant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 PIR/PIRL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 outils portatifs anti-vibratiles :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 perforateur,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 brise béton,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 tronçonneuse à béton.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EA85162-CC49-E263-5E51-ACF748D821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838" y="4110957"/>
            <a:ext cx="782022" cy="726858"/>
          </a:xfrm>
          <a:prstGeom prst="rect">
            <a:avLst/>
          </a:prstGeom>
        </p:spPr>
      </p:pic>
      <p:pic>
        <p:nvPicPr>
          <p:cNvPr id="16" name="Graphique 15" descr="En haut avec un remplissage uni">
            <a:extLst>
              <a:ext uri="{FF2B5EF4-FFF2-40B4-BE49-F238E27FC236}">
                <a16:creationId xmlns:a16="http://schemas.microsoft.com/office/drawing/2014/main" id="{C700FD9F-004C-24D2-6ACA-0094CF6E39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42302" y="3229595"/>
            <a:ext cx="558093" cy="558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00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18/03/2023</a:t>
            </a:r>
          </a:p>
        </p:txBody>
      </p:sp>
      <p:sp>
        <p:nvSpPr>
          <p:cNvPr id="4" name="Espace réservé du texte 2"/>
          <p:cNvSpPr>
            <a:spLocks noGrp="1"/>
          </p:cNvSpPr>
          <p:nvPr>
            <p:ph type="ctrTitle"/>
          </p:nvPr>
        </p:nvSpPr>
        <p:spPr/>
        <p:txBody>
          <a:bodyPr>
            <a:normAutofit fontScale="92500"/>
          </a:bodyPr>
          <a:lstStyle/>
          <a:p>
            <a:r>
              <a:rPr lang="fr-FR" dirty="0"/>
              <a:t>Le fonds d’investissement dans la prévention de l’usure professionnelle</a:t>
            </a:r>
          </a:p>
        </p:txBody>
      </p:sp>
    </p:spTree>
    <p:extLst>
      <p:ext uri="{BB962C8B-B14F-4D97-AF65-F5344CB8AC3E}">
        <p14:creationId xmlns:p14="http://schemas.microsoft.com/office/powerpoint/2010/main" val="5500101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01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FR" dirty="0"/>
              <a:t>Le contexte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A587B-5814-4D9B-9598-FE9CB954CB0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08172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re 2"/>
          <p:cNvSpPr>
            <a:spLocks noGrp="1"/>
          </p:cNvSpPr>
          <p:nvPr>
            <p:ph type="title"/>
          </p:nvPr>
        </p:nvSpPr>
        <p:spPr>
          <a:solidFill>
            <a:srgbClr val="D05559"/>
          </a:solidFill>
        </p:spPr>
        <p:txBody>
          <a:bodyPr/>
          <a:lstStyle/>
          <a:p>
            <a:r>
              <a:rPr lang="fr-FR" dirty="0"/>
              <a:t>contexte</a:t>
            </a:r>
          </a:p>
        </p:txBody>
      </p:sp>
      <p:sp>
        <p:nvSpPr>
          <p:cNvPr id="34" name="Espace réservé du numéro de diapositive 16"/>
          <p:cNvSpPr>
            <a:spLocks noGrp="1"/>
          </p:cNvSpPr>
          <p:nvPr>
            <p:ph type="sldNum" sz="quarter" idx="4294967295"/>
          </p:nvPr>
        </p:nvSpPr>
        <p:spPr>
          <a:xfrm>
            <a:off x="395468" y="6229647"/>
            <a:ext cx="720000" cy="288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A587B-5814-4D9B-9598-FE9CB954CB0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755468" y="1976957"/>
            <a:ext cx="10420343" cy="335265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D0555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Un fonds créé par la loi de financement rectificative de la Sécurité sociale pour 2023, placé auprès de la CAT/MP, au sein de la </a:t>
            </a: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Cnam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D0555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La CAT/MP doit définir les orientations du fonds, approuver son budget et la répartition de ses crédits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D0555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 montant de sa dotation est fixé chaque année par arrêté (N-1) : </a:t>
            </a:r>
          </a:p>
        </p:txBody>
      </p:sp>
      <p:sp>
        <p:nvSpPr>
          <p:cNvPr id="3" name="Rectangle 2"/>
          <p:cNvSpPr/>
          <p:nvPr/>
        </p:nvSpPr>
        <p:spPr>
          <a:xfrm>
            <a:off x="540824" y="5006447"/>
            <a:ext cx="1084963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D05559"/>
              </a:buClr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Pour 2024 :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200 millions d’euros (80 % en attente de signature de la </a:t>
            </a: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Cog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619608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A587B-5814-4D9B-9598-FE9CB954CB0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Agir contre l’usure professionnelle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6"/>
          </p:nvPr>
        </p:nvSpPr>
        <p:spPr>
          <a:xfrm>
            <a:off x="1115468" y="3286539"/>
            <a:ext cx="10579192" cy="2843369"/>
          </a:xfrm>
        </p:spPr>
        <p:txBody>
          <a:bodyPr/>
          <a:lstStyle/>
          <a:p>
            <a:pPr>
              <a:spcAft>
                <a:spcPts val="600"/>
              </a:spcAft>
              <a:buClr>
                <a:srgbClr val="D05559"/>
              </a:buClr>
              <a:buSzPct val="130000"/>
            </a:pPr>
            <a:r>
              <a:rPr lang="fr-FR" sz="2800" dirty="0">
                <a:solidFill>
                  <a:schemeClr val="tx1"/>
                </a:solidFill>
              </a:rPr>
              <a:t>Le fonds vise à prévenir </a:t>
            </a:r>
            <a:r>
              <a:rPr lang="fr-FR" sz="2800" b="1" dirty="0"/>
              <a:t>3 facteurs de risques ergonomiques </a:t>
            </a:r>
            <a:r>
              <a:rPr lang="fr-FR" sz="2800" dirty="0"/>
              <a:t>: 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−"/>
            </a:pPr>
            <a:r>
              <a:rPr lang="fr-FR" sz="2400" b="0" dirty="0">
                <a:solidFill>
                  <a:schemeClr val="tx1"/>
                </a:solidFill>
              </a:rPr>
              <a:t>les manutentions manuelles de charges ;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−"/>
            </a:pPr>
            <a:r>
              <a:rPr lang="fr-FR" sz="2400" b="0" dirty="0">
                <a:solidFill>
                  <a:schemeClr val="tx1"/>
                </a:solidFill>
              </a:rPr>
              <a:t>les postures pénibles définies comme positions forcées des articulations ; 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−"/>
            </a:pPr>
            <a:r>
              <a:rPr lang="fr-FR" sz="2400" b="0" dirty="0">
                <a:solidFill>
                  <a:schemeClr val="tx1"/>
                </a:solidFill>
              </a:rPr>
              <a:t>les vibrations mécaniques.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2187526" y="1947330"/>
            <a:ext cx="7818268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87 % des maladies professionnelles reconnues </a:t>
            </a:r>
            <a:b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sont actuellement liées aux TMS</a:t>
            </a:r>
          </a:p>
        </p:txBody>
      </p:sp>
    </p:spTree>
    <p:extLst>
      <p:ext uri="{BB962C8B-B14F-4D97-AF65-F5344CB8AC3E}">
        <p14:creationId xmlns:p14="http://schemas.microsoft.com/office/powerpoint/2010/main" val="4278547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80FC0E-679B-47E4-ABA3-3CD341FB0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6" y="1412875"/>
            <a:ext cx="11233149" cy="4321175"/>
          </a:xfrm>
        </p:spPr>
        <p:txBody>
          <a:bodyPr rIns="360000"/>
          <a:lstStyle/>
          <a:p>
            <a:pPr algn="ctr">
              <a:spcBef>
                <a:spcPts val="0"/>
              </a:spcBef>
            </a:pPr>
            <a:r>
              <a:rPr lang="fr-FR" dirty="0"/>
              <a:t>Aider les financièrement les entreprises à </a:t>
            </a:r>
          </a:p>
          <a:p>
            <a:pPr algn="ctr">
              <a:spcBef>
                <a:spcPts val="0"/>
              </a:spcBef>
              <a:spcAft>
                <a:spcPts val="1200"/>
              </a:spcAft>
            </a:pPr>
            <a:r>
              <a:rPr lang="fr-FR" dirty="0"/>
              <a:t>prévenir les risques professionnels</a:t>
            </a:r>
          </a:p>
          <a:p>
            <a:pPr lvl="2">
              <a:lnSpc>
                <a:spcPct val="150000"/>
              </a:lnSpc>
            </a:pPr>
            <a:r>
              <a:rPr lang="fr-FR" sz="2100" b="1" dirty="0">
                <a:solidFill>
                  <a:srgbClr val="0C419A"/>
                </a:solidFill>
              </a:rPr>
              <a:t>Subventions Prévention (SP) pour les entreprises de -50 salariés</a:t>
            </a:r>
          </a:p>
          <a:p>
            <a:pPr lvl="2">
              <a:lnSpc>
                <a:spcPct val="150000"/>
              </a:lnSpc>
            </a:pPr>
            <a:r>
              <a:rPr lang="fr-FR" sz="2100" b="1" dirty="0">
                <a:solidFill>
                  <a:srgbClr val="0C419A"/>
                </a:solidFill>
              </a:rPr>
              <a:t>Subvention Prévention des risques ergonomiques pour toutes les entreprises</a:t>
            </a:r>
          </a:p>
          <a:p>
            <a:pPr lvl="2">
              <a:lnSpc>
                <a:spcPct val="150000"/>
              </a:lnSpc>
            </a:pPr>
            <a:r>
              <a:rPr lang="fr-FR" sz="2100" b="1" dirty="0">
                <a:solidFill>
                  <a:srgbClr val="0C419A"/>
                </a:solidFill>
              </a:rPr>
              <a:t>Contrats de prévention (CP) pour les entreprises de -200 salariés</a:t>
            </a:r>
          </a:p>
          <a:p>
            <a:pPr lvl="2"/>
            <a:endParaRPr lang="fr-FR" sz="2400" b="1" dirty="0">
              <a:solidFill>
                <a:srgbClr val="0C419A"/>
              </a:solidFill>
            </a:endParaRPr>
          </a:p>
        </p:txBody>
      </p:sp>
      <p:pic>
        <p:nvPicPr>
          <p:cNvPr id="9" name="Image 8" descr="Une image contenant texte, périphérique, jauge&#10;&#10;Description générée automatiquement">
            <a:extLst>
              <a:ext uri="{FF2B5EF4-FFF2-40B4-BE49-F238E27FC236}">
                <a16:creationId xmlns:a16="http://schemas.microsoft.com/office/drawing/2014/main" id="{9D40FD6F-957C-4FAD-8C60-F028D5D6BC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718" y="4669745"/>
            <a:ext cx="1988564" cy="38757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D489E54-0FC2-46CF-98B7-090BF7877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Notre offre de service en prévention</a:t>
            </a: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9D263E84-758B-4696-843D-F3DB3C64DE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4588" y="702468"/>
            <a:ext cx="2122928" cy="369332"/>
          </a:xfrm>
          <a:prstGeom prst="rect">
            <a:avLst/>
          </a:prstGeom>
          <a:solidFill>
            <a:srgbClr val="D05559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spcBef>
                <a:spcPct val="50000"/>
              </a:spcBef>
              <a:defRPr b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Aides financières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190C0EA-4F9A-47A0-B2CE-211110E64A12}"/>
              </a:ext>
            </a:extLst>
          </p:cNvPr>
          <p:cNvSpPr txBox="1"/>
          <p:nvPr/>
        </p:nvSpPr>
        <p:spPr>
          <a:xfrm>
            <a:off x="479426" y="5311645"/>
            <a:ext cx="11233149" cy="391628"/>
          </a:xfrm>
          <a:prstGeom prst="rect">
            <a:avLst/>
          </a:prstGeom>
          <a:noFill/>
        </p:spPr>
        <p:txBody>
          <a:bodyPr wrap="square" lIns="360000" tIns="72000" rIns="360000" bIns="72000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Point d’entrée vers les Subventions Prévention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www.ameli.fr/entreprise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/>
              <a:ea typeface="+mn-ea"/>
              <a:cs typeface="+mn-cs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569997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A587B-5814-4D9B-9598-FE9CB954CB0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Quatre types d’actions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6"/>
          </p:nvPr>
        </p:nvSpPr>
        <p:spPr>
          <a:xfrm>
            <a:off x="1232452" y="1881809"/>
            <a:ext cx="10462663" cy="3972891"/>
          </a:xfrm>
        </p:spPr>
        <p:txBody>
          <a:bodyPr>
            <a:normAutofit fontScale="92500" lnSpcReduction="20000"/>
          </a:bodyPr>
          <a:lstStyle/>
          <a:p>
            <a:r>
              <a:rPr lang="fr-FR" sz="2800" dirty="0">
                <a:solidFill>
                  <a:schemeClr val="tx1"/>
                </a:solidFill>
              </a:rPr>
              <a:t>Un fonds pour agir au niveau des </a:t>
            </a:r>
            <a:r>
              <a:rPr lang="fr-FR" sz="2800" b="1" dirty="0"/>
              <a:t>entreprises</a:t>
            </a:r>
            <a:r>
              <a:rPr lang="fr-FR" sz="2800" b="1" dirty="0">
                <a:solidFill>
                  <a:schemeClr val="tx1"/>
                </a:solidFill>
              </a:rPr>
              <a:t> </a:t>
            </a:r>
            <a:r>
              <a:rPr lang="fr-FR" sz="2800" dirty="0">
                <a:solidFill>
                  <a:schemeClr val="tx1"/>
                </a:solidFill>
              </a:rPr>
              <a:t>et des </a:t>
            </a:r>
            <a:r>
              <a:rPr lang="fr-FR" sz="2800" b="1" dirty="0"/>
              <a:t>salariés</a:t>
            </a:r>
            <a:r>
              <a:rPr lang="fr-FR" sz="2800" dirty="0">
                <a:solidFill>
                  <a:schemeClr val="tx1"/>
                </a:solidFill>
              </a:rPr>
              <a:t>, </a:t>
            </a:r>
          </a:p>
          <a:p>
            <a:r>
              <a:rPr lang="fr-FR" sz="2800" dirty="0">
                <a:solidFill>
                  <a:schemeClr val="tx1"/>
                </a:solidFill>
              </a:rPr>
              <a:t>aux niveaux </a:t>
            </a:r>
            <a:r>
              <a:rPr lang="fr-FR" sz="2800" b="1" dirty="0"/>
              <a:t>collectif</a:t>
            </a:r>
            <a:r>
              <a:rPr lang="fr-FR" sz="2800" dirty="0">
                <a:solidFill>
                  <a:schemeClr val="tx1"/>
                </a:solidFill>
              </a:rPr>
              <a:t> et </a:t>
            </a:r>
            <a:r>
              <a:rPr lang="fr-FR" sz="2800" b="1" dirty="0"/>
              <a:t>individue</a:t>
            </a:r>
            <a:r>
              <a:rPr lang="fr-FR" sz="2800" b="1" dirty="0">
                <a:solidFill>
                  <a:schemeClr val="accent2"/>
                </a:solidFill>
              </a:rPr>
              <a:t>l</a:t>
            </a:r>
            <a:r>
              <a:rPr lang="fr-FR" sz="2800" dirty="0">
                <a:solidFill>
                  <a:schemeClr val="tx1"/>
                </a:solidFill>
              </a:rPr>
              <a:t>, </a:t>
            </a:r>
          </a:p>
          <a:p>
            <a:r>
              <a:rPr lang="fr-FR" sz="2800" dirty="0">
                <a:solidFill>
                  <a:schemeClr val="tx1"/>
                </a:solidFill>
              </a:rPr>
              <a:t>en finançant </a:t>
            </a:r>
            <a:r>
              <a:rPr lang="fr-FR" sz="2800" b="1" dirty="0"/>
              <a:t>4 types d’actions </a:t>
            </a:r>
            <a:r>
              <a:rPr lang="fr-FR" sz="2800" dirty="0">
                <a:solidFill>
                  <a:schemeClr val="tx1"/>
                </a:solidFill>
              </a:rPr>
              <a:t>:  </a:t>
            </a:r>
            <a:endParaRPr lang="fr-FR" sz="2400" dirty="0"/>
          </a:p>
          <a:p>
            <a:pPr marL="742950" lvl="1" indent="-285750">
              <a:buFont typeface="Arial" panose="020B0604020202020204" pitchFamily="34" charset="0"/>
              <a:buChar char="−"/>
            </a:pPr>
            <a:r>
              <a:rPr lang="fr-FR" sz="2400" b="0" dirty="0">
                <a:solidFill>
                  <a:schemeClr val="tx1"/>
                </a:solidFill>
              </a:rPr>
              <a:t>des actions de sensibilisation, de diagnostic, de prévention ;</a:t>
            </a:r>
          </a:p>
          <a:p>
            <a:pPr marL="742950" lvl="1" indent="-285750">
              <a:buFont typeface="Arial" panose="020B0604020202020204" pitchFamily="34" charset="0"/>
              <a:buChar char="−"/>
            </a:pPr>
            <a:r>
              <a:rPr lang="fr-FR" sz="2400" b="0" dirty="0">
                <a:solidFill>
                  <a:schemeClr val="tx1"/>
                </a:solidFill>
              </a:rPr>
              <a:t>des frais de personnel dédié à la mise en œuvre d’actions financées par le fonds ;</a:t>
            </a:r>
          </a:p>
          <a:p>
            <a:pPr marL="742950" lvl="1" indent="-285750">
              <a:buFont typeface="Arial" panose="020B0604020202020204" pitchFamily="34" charset="0"/>
              <a:buChar char="−"/>
            </a:pPr>
            <a:r>
              <a:rPr lang="fr-FR" sz="2400" b="0" dirty="0">
                <a:solidFill>
                  <a:schemeClr val="tx1"/>
                </a:solidFill>
              </a:rPr>
              <a:t>des actions de reconversion professionnelle et des formations de salariés éligibles au CPF ;</a:t>
            </a:r>
          </a:p>
          <a:p>
            <a:pPr marL="742950" lvl="1" indent="-285750">
              <a:buFont typeface="Arial" panose="020B0604020202020204" pitchFamily="34" charset="0"/>
              <a:buChar char="−"/>
            </a:pPr>
            <a:r>
              <a:rPr lang="fr-FR" sz="2400" b="0" dirty="0">
                <a:solidFill>
                  <a:schemeClr val="tx1"/>
                </a:solidFill>
              </a:rPr>
              <a:t>des aménagements de postes proposés par le médecin du travail au titre de la prévention de la désinsertion professionnelle.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832661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lIns="360000"/>
          <a:lstStyle/>
          <a:p>
            <a:r>
              <a:rPr lang="fr-FR" sz="2400" dirty="0"/>
              <a:t>Pour Quels destinataires ?</a:t>
            </a:r>
            <a:endParaRPr lang="fr-FR" sz="2400" b="0" dirty="0"/>
          </a:p>
        </p:txBody>
      </p:sp>
      <p:sp>
        <p:nvSpPr>
          <p:cNvPr id="6" name="Rectangle 5"/>
          <p:cNvSpPr/>
          <p:nvPr/>
        </p:nvSpPr>
        <p:spPr>
          <a:xfrm>
            <a:off x="3397829" y="3288519"/>
            <a:ext cx="393915" cy="35311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28577" y="3483251"/>
            <a:ext cx="393915" cy="35311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445413" y="2208395"/>
            <a:ext cx="2400267" cy="12748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914400" y="1663561"/>
            <a:ext cx="10454640" cy="336564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0" marR="0" lvl="5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50" b="1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5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D0555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 types de destinataires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sont susceptibles de recevoir des financements du FIPU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: </a:t>
            </a:r>
          </a:p>
          <a:p>
            <a:pPr marL="457200" marR="0" lvl="5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4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Ellipse 7"/>
          <p:cNvSpPr/>
          <p:nvPr/>
        </p:nvSpPr>
        <p:spPr>
          <a:xfrm>
            <a:off x="8147751" y="2785647"/>
            <a:ext cx="3151112" cy="315111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Entreprises</a:t>
            </a:r>
          </a:p>
        </p:txBody>
      </p:sp>
      <p:sp>
        <p:nvSpPr>
          <p:cNvPr id="11" name="Ellipse 10"/>
          <p:cNvSpPr/>
          <p:nvPr/>
        </p:nvSpPr>
        <p:spPr>
          <a:xfrm>
            <a:off x="4434532" y="2785647"/>
            <a:ext cx="3199868" cy="31998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Organismes professionnels de prévention des branches</a:t>
            </a:r>
          </a:p>
        </p:txBody>
      </p:sp>
      <p:sp>
        <p:nvSpPr>
          <p:cNvPr id="12" name="Ellipse 11"/>
          <p:cNvSpPr/>
          <p:nvPr/>
        </p:nvSpPr>
        <p:spPr>
          <a:xfrm>
            <a:off x="861031" y="2785647"/>
            <a:ext cx="3199868" cy="319986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France compétences</a:t>
            </a:r>
          </a:p>
        </p:txBody>
      </p:sp>
    </p:spTree>
    <p:extLst>
      <p:ext uri="{BB962C8B-B14F-4D97-AF65-F5344CB8AC3E}">
        <p14:creationId xmlns:p14="http://schemas.microsoft.com/office/powerpoint/2010/main" val="10796688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re 2"/>
          <p:cNvSpPr>
            <a:spLocks noGrp="1"/>
          </p:cNvSpPr>
          <p:nvPr>
            <p:ph type="title"/>
          </p:nvPr>
        </p:nvSpPr>
        <p:spPr>
          <a:solidFill>
            <a:srgbClr val="D05559"/>
          </a:solidFill>
        </p:spPr>
        <p:txBody>
          <a:bodyPr/>
          <a:lstStyle/>
          <a:p>
            <a:r>
              <a:rPr lang="fr-FR" dirty="0"/>
              <a:t>Des orientations ancrées dans la réalité des conditions de travail									</a:t>
            </a:r>
          </a:p>
        </p:txBody>
      </p:sp>
      <p:sp>
        <p:nvSpPr>
          <p:cNvPr id="34" name="Espace réservé du numéro de diapositive 16"/>
          <p:cNvSpPr>
            <a:spLocks noGrp="1"/>
          </p:cNvSpPr>
          <p:nvPr>
            <p:ph type="sldNum" sz="quarter" idx="4294967295"/>
          </p:nvPr>
        </p:nvSpPr>
        <p:spPr>
          <a:xfrm>
            <a:off x="395468" y="6229647"/>
            <a:ext cx="720000" cy="288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A587B-5814-4D9B-9598-FE9CB954CB0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755468" y="1783418"/>
            <a:ext cx="10469491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D05559"/>
              </a:buClr>
              <a:buSzPct val="140000"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Les orientations du FIPU se fondent sur une cartographie des métiers et des activités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particulièrement exposés aux différents facteurs de risques ergonomiques.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D05559"/>
              </a:buClr>
              <a:buSzPct val="140000"/>
              <a:buFont typeface="Arial" panose="020B0604020202020204" pitchFamily="34" charset="0"/>
              <a:buChar char="•"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D0555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Les branches professionnelles sont invitées à s’impliquer au travers :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D05559"/>
              </a:buClr>
              <a:buSzTx/>
              <a:buFont typeface="Arial" panose="020B0604020202020204" pitchFamily="34" charset="0"/>
              <a:buChar char="−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Des listes de métiers et activités exposés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D05559"/>
              </a:buClr>
              <a:buSzTx/>
              <a:buFont typeface="Arial" panose="020B0604020202020204" pitchFamily="34" charset="0"/>
              <a:buChar char="−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Des accords de branche permettant une valorisation des aides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D05559"/>
              </a:buClr>
              <a:buSzTx/>
              <a:buFont typeface="Arial" panose="020B0604020202020204" pitchFamily="34" charset="0"/>
              <a:buChar char="−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Leurs organismes de prévention de branche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514963" y="5388949"/>
            <a:ext cx="7135351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Leur interlocuteur sur ces points est la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3"/>
              </a:rPr>
              <a:t>Direction Générale du Travail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43942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02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FR" dirty="0"/>
              <a:t>Les orientations de la cat/</a:t>
            </a:r>
            <a:r>
              <a:rPr lang="fr-FR" dirty="0" err="1"/>
              <a:t>mp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A587B-5814-4D9B-9598-FE9CB954CB0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53296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A587B-5814-4D9B-9598-FE9CB954CB0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/>
              <a:t>Une aide orientée principalement vers les entreprises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6"/>
          </p:nvPr>
        </p:nvSpPr>
        <p:spPr>
          <a:xfrm>
            <a:off x="1115468" y="2036053"/>
            <a:ext cx="10422020" cy="3767137"/>
          </a:xfrm>
        </p:spPr>
        <p:txBody>
          <a:bodyPr/>
          <a:lstStyle/>
          <a:p>
            <a:r>
              <a:rPr lang="fr-FR" sz="2400" dirty="0">
                <a:solidFill>
                  <a:schemeClr val="tx1"/>
                </a:solidFill>
              </a:rPr>
              <a:t>En 2024, sur les 200 millions d’euros de dotation du </a:t>
            </a:r>
            <a:r>
              <a:rPr lang="fr-FR" sz="2400" dirty="0" err="1">
                <a:solidFill>
                  <a:schemeClr val="tx1"/>
                </a:solidFill>
              </a:rPr>
              <a:t>Fipu</a:t>
            </a:r>
            <a:r>
              <a:rPr lang="fr-FR" sz="2400" dirty="0">
                <a:solidFill>
                  <a:schemeClr val="tx1"/>
                </a:solidFill>
              </a:rPr>
              <a:t> :</a:t>
            </a:r>
          </a:p>
          <a:p>
            <a:r>
              <a:rPr lang="fr-FR" dirty="0">
                <a:solidFill>
                  <a:schemeClr val="tx1"/>
                </a:solidFill>
              </a:rPr>
              <a:t>	</a:t>
            </a:r>
            <a:r>
              <a:rPr lang="fr-FR" sz="2800" dirty="0">
                <a:solidFill>
                  <a:schemeClr val="tx1"/>
                </a:solidFill>
              </a:rPr>
              <a:t>- 150 millions sont à destination des entreprises* quels que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>
                <a:solidFill>
                  <a:schemeClr val="tx1"/>
                </a:solidFill>
              </a:rPr>
              <a:t>            soient leur secteur et leur effectif </a:t>
            </a:r>
            <a:r>
              <a:rPr lang="fr-FR" dirty="0">
                <a:solidFill>
                  <a:schemeClr val="tx1"/>
                </a:solidFill>
              </a:rPr>
              <a:t>;</a:t>
            </a:r>
          </a:p>
          <a:p>
            <a:r>
              <a:rPr lang="fr-FR" dirty="0">
                <a:solidFill>
                  <a:schemeClr val="tx1"/>
                </a:solidFill>
              </a:rPr>
              <a:t>	</a:t>
            </a:r>
            <a:r>
              <a:rPr lang="fr-FR" sz="2400" dirty="0">
                <a:solidFill>
                  <a:schemeClr val="tx1"/>
                </a:solidFill>
              </a:rPr>
              <a:t>- 40 millions sont à destination de France Compétences ; </a:t>
            </a:r>
          </a:p>
          <a:p>
            <a:r>
              <a:rPr lang="fr-FR" dirty="0">
                <a:solidFill>
                  <a:schemeClr val="tx1"/>
                </a:solidFill>
              </a:rPr>
              <a:t>	- 10 millions sont à destination des organismes professionnels de prévention des </a:t>
            </a:r>
            <a:br>
              <a:rPr lang="fr-FR" dirty="0">
                <a:solidFill>
                  <a:schemeClr val="tx1"/>
                </a:solidFill>
              </a:rPr>
            </a:br>
            <a:r>
              <a:rPr lang="fr-FR" dirty="0">
                <a:solidFill>
                  <a:schemeClr val="tx1"/>
                </a:solidFill>
              </a:rPr>
              <a:t>	   branches (OPP), dont 1,85 million pour l’OPP-BTP**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273095" y="5700811"/>
            <a:ext cx="8650834" cy="7386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 Et les TI adhérant à l’assurance volontaire individuelle AT/MP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**A ce jour, le seul OPP au sens de l’article L. 4643-1 du Code du travail est l’OPPBTP. D'autres OPP pourraient être créés par les branches et bénéficier de financements.</a:t>
            </a:r>
          </a:p>
        </p:txBody>
      </p:sp>
    </p:spTree>
    <p:extLst>
      <p:ext uri="{BB962C8B-B14F-4D97-AF65-F5344CB8AC3E}">
        <p14:creationId xmlns:p14="http://schemas.microsoft.com/office/powerpoint/2010/main" val="1975972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 lIns="360000">
            <a:normAutofit/>
          </a:bodyPr>
          <a:lstStyle/>
          <a:p>
            <a:r>
              <a:rPr lang="fr-FR" sz="2400" dirty="0"/>
              <a:t>Une priorité donnée aux TPE / PME</a:t>
            </a:r>
          </a:p>
        </p:txBody>
      </p:sp>
      <p:sp>
        <p:nvSpPr>
          <p:cNvPr id="4" name="Espace réservé du contenu 6"/>
          <p:cNvSpPr txBox="1">
            <a:spLocks/>
          </p:cNvSpPr>
          <p:nvPr/>
        </p:nvSpPr>
        <p:spPr>
          <a:xfrm>
            <a:off x="1475203" y="2010145"/>
            <a:ext cx="9336232" cy="4121621"/>
          </a:xfrm>
          <a:prstGeom prst="rect">
            <a:avLst/>
          </a:prstGeom>
          <a:noFill/>
        </p:spPr>
        <p:txBody>
          <a:bodyPr vert="horz" lIns="360000" tIns="36000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5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228600" indent="-2190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0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447675" indent="-2190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Police système Courant"/>
              <a:buChar char="-"/>
              <a:tabLst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628650" indent="-1809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2865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2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8775" marR="0" lvl="2" indent="-358775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05559"/>
              </a:buClr>
              <a:buSzPct val="140000"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La dotation aux aides directes aux entreprises,</a:t>
            </a:r>
            <a:b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150 millions en 2024, est allouée à :</a:t>
            </a: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C419A">
                  <a:lumMod val="85000"/>
                  <a:lumOff val="15000"/>
                </a:srgbClr>
              </a:buClr>
              <a:buSzTx/>
              <a:buFont typeface="Police système Courant"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447675" marR="0" lvl="2" indent="-219075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05559"/>
              </a:buClr>
              <a:buSzTx/>
              <a:buFont typeface="Arial" panose="020B0604020202020204" pitchFamily="34" charset="0"/>
              <a:buChar char="−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70 % : pour les entreprises de 0 à 49 salariés </a:t>
            </a:r>
          </a:p>
          <a:p>
            <a:pPr marL="447675" marR="0" lvl="2" indent="-219075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05559"/>
              </a:buClr>
              <a:buSzTx/>
              <a:buFont typeface="Arial" panose="020B0604020202020204" pitchFamily="34" charset="0"/>
              <a:buChar char="−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20 % : pour les entreprises de 50 à 199 salariés </a:t>
            </a:r>
          </a:p>
          <a:p>
            <a:pPr marL="447675" marR="0" lvl="2" indent="-219075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05559"/>
              </a:buClr>
              <a:buSzTx/>
              <a:buFont typeface="Arial" panose="020B0604020202020204" pitchFamily="34" charset="0"/>
              <a:buChar char="−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10 % : pour les entreprises de 200 salariés et plus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52103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03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FR" dirty="0"/>
              <a:t>Les dispositifs financés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A587B-5814-4D9B-9598-FE9CB954CB0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5553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3"/>
          </p:nvPr>
        </p:nvSpPr>
        <p:spPr>
          <a:xfrm>
            <a:off x="1538558" y="3000049"/>
            <a:ext cx="9035408" cy="1692000"/>
          </a:xfrm>
        </p:spPr>
        <p:txBody>
          <a:bodyPr>
            <a:normAutofit fontScale="92500"/>
          </a:bodyPr>
          <a:lstStyle/>
          <a:p>
            <a:r>
              <a:rPr lang="fr-FR" dirty="0"/>
              <a:t>La reconversion professionnelle </a:t>
            </a:r>
          </a:p>
          <a:p>
            <a:r>
              <a:rPr lang="fr-FR" dirty="0"/>
              <a:t>avec France compétences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A587B-5814-4D9B-9598-FE9CB954CB0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93761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6"/>
          </p:nvPr>
        </p:nvSpPr>
        <p:spPr>
          <a:xfrm>
            <a:off x="630315" y="1790739"/>
            <a:ext cx="10741981" cy="3669028"/>
          </a:xfrm>
        </p:spPr>
        <p:txBody>
          <a:bodyPr>
            <a:normAutofit fontScale="25000" lnSpcReduction="20000"/>
          </a:bodyPr>
          <a:lstStyle/>
          <a:p>
            <a:r>
              <a:rPr lang="fr-FR" dirty="0"/>
              <a:t> </a:t>
            </a:r>
            <a:endParaRPr lang="fr-FR" sz="6000" dirty="0">
              <a:solidFill>
                <a:srgbClr val="010813"/>
              </a:solidFill>
            </a:endParaRPr>
          </a:p>
          <a:p>
            <a:r>
              <a:rPr lang="fr-FR" sz="7200" b="1" dirty="0">
                <a:solidFill>
                  <a:srgbClr val="010813"/>
                </a:solidFill>
              </a:rPr>
              <a:t>Pour qui ?</a:t>
            </a:r>
            <a:r>
              <a:rPr lang="fr-FR" sz="7200" dirty="0">
                <a:solidFill>
                  <a:srgbClr val="010813"/>
                </a:solidFill>
              </a:rPr>
              <a:t> </a:t>
            </a:r>
            <a:r>
              <a:rPr lang="fr-FR" sz="7200" dirty="0">
                <a:solidFill>
                  <a:srgbClr val="C4575A"/>
                </a:solidFill>
              </a:rPr>
              <a:t>Les salariés ayant un projet de reconversion professionnelle </a:t>
            </a:r>
            <a:r>
              <a:rPr lang="fr-FR" sz="7200" dirty="0">
                <a:solidFill>
                  <a:srgbClr val="010813"/>
                </a:solidFill>
              </a:rPr>
              <a:t>pour prévenir ou compenser l’usure professionnelle liée aux contraintes physiques marquées dans le cadre de leur travail.</a:t>
            </a:r>
          </a:p>
          <a:p>
            <a:r>
              <a:rPr lang="fr-FR" sz="7200" dirty="0">
                <a:solidFill>
                  <a:srgbClr val="010813"/>
                </a:solidFill>
              </a:rPr>
              <a:t> </a:t>
            </a:r>
          </a:p>
          <a:p>
            <a:r>
              <a:rPr lang="fr-FR" sz="7200" b="1" dirty="0">
                <a:solidFill>
                  <a:srgbClr val="010813"/>
                </a:solidFill>
              </a:rPr>
              <a:t>Pour quoi ? </a:t>
            </a:r>
            <a:r>
              <a:rPr lang="fr-FR" sz="7200" dirty="0">
                <a:solidFill>
                  <a:srgbClr val="010813"/>
                </a:solidFill>
              </a:rPr>
              <a:t>Le projet de transition professionnelle du fait, ou pour la prévention, de l’usure professionnelle liée aux facteurs ergonomiques.</a:t>
            </a:r>
            <a:r>
              <a:rPr lang="fr-FR" sz="7200" dirty="0">
                <a:solidFill>
                  <a:srgbClr val="0C419A"/>
                </a:solidFill>
              </a:rPr>
              <a:t> </a:t>
            </a:r>
          </a:p>
          <a:p>
            <a:r>
              <a:rPr lang="fr-FR" sz="7200" dirty="0">
                <a:solidFill>
                  <a:srgbClr val="010813"/>
                </a:solidFill>
              </a:rPr>
              <a:t>C’est une </a:t>
            </a:r>
            <a:r>
              <a:rPr lang="fr-FR" sz="7200" dirty="0">
                <a:solidFill>
                  <a:srgbClr val="C4575A"/>
                </a:solidFill>
              </a:rPr>
              <a:t>modalité particulière de mobilisation du </a:t>
            </a:r>
            <a:r>
              <a:rPr lang="fr-FR" sz="7200" dirty="0">
                <a:solidFill>
                  <a:srgbClr val="C4575A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compte personnel de formation</a:t>
            </a:r>
            <a:r>
              <a:rPr lang="fr-FR" sz="7200" dirty="0">
                <a:solidFill>
                  <a:srgbClr val="C4575A"/>
                </a:solidFill>
              </a:rPr>
              <a:t> </a:t>
            </a:r>
            <a:r>
              <a:rPr lang="fr-FR" sz="7200" dirty="0">
                <a:solidFill>
                  <a:srgbClr val="010813"/>
                </a:solidFill>
              </a:rPr>
              <a:t>permettant de changer de métier en finançant une formation </a:t>
            </a:r>
            <a:r>
              <a:rPr lang="fr-FR" sz="7200" dirty="0" err="1">
                <a:solidFill>
                  <a:srgbClr val="010813"/>
                </a:solidFill>
              </a:rPr>
              <a:t>certifiante</a:t>
            </a:r>
            <a:r>
              <a:rPr lang="fr-FR" sz="7200" dirty="0">
                <a:solidFill>
                  <a:srgbClr val="010813"/>
                </a:solidFill>
              </a:rPr>
              <a:t> en lien avec le projet du salarié. </a:t>
            </a:r>
          </a:p>
          <a:p>
            <a:r>
              <a:rPr lang="fr-FR" sz="7200" dirty="0">
                <a:solidFill>
                  <a:srgbClr val="010813"/>
                </a:solidFill>
              </a:rPr>
              <a:t>Elle est </a:t>
            </a:r>
            <a:r>
              <a:rPr lang="fr-FR" sz="7200" dirty="0" err="1">
                <a:solidFill>
                  <a:srgbClr val="C4575A"/>
                </a:solidFill>
              </a:rPr>
              <a:t>co-financée</a:t>
            </a:r>
            <a:r>
              <a:rPr lang="fr-FR" sz="7200" dirty="0">
                <a:solidFill>
                  <a:srgbClr val="010813"/>
                </a:solidFill>
              </a:rPr>
              <a:t> par l’entreprise (5 % des frais pédagogiques) et France Compétences.</a:t>
            </a:r>
          </a:p>
          <a:p>
            <a:endParaRPr lang="fr-FR" sz="7200" dirty="0">
              <a:solidFill>
                <a:srgbClr val="010813"/>
              </a:solidFill>
            </a:endParaRPr>
          </a:p>
          <a:p>
            <a:r>
              <a:rPr lang="fr-FR" sz="7200" b="1" dirty="0">
                <a:solidFill>
                  <a:srgbClr val="010813"/>
                </a:solidFill>
              </a:rPr>
              <a:t>Auprès de qui ? </a:t>
            </a:r>
          </a:p>
          <a:p>
            <a:pPr marL="1031875" lvl="1" indent="-857250"/>
            <a:r>
              <a:rPr lang="fr-FR" sz="6800" b="0" dirty="0">
                <a:solidFill>
                  <a:srgbClr val="010813"/>
                </a:solidFill>
              </a:rPr>
              <a:t>Un conseiller en évolution professionnelle pour un premier accompagnement  : </a:t>
            </a:r>
            <a:br>
              <a:rPr lang="fr-FR" sz="6800" b="0" dirty="0">
                <a:solidFill>
                  <a:srgbClr val="010813"/>
                </a:solidFill>
              </a:rPr>
            </a:br>
            <a:r>
              <a:rPr lang="fr-FR" sz="6800" b="0" dirty="0">
                <a:solidFill>
                  <a:srgbClr val="010813"/>
                </a:solidFill>
                <a:hlinkClick r:id="rId4" action="ppaction://hlinkfile"/>
              </a:rPr>
              <a:t>mon-cep.org/avenir-actifs</a:t>
            </a:r>
            <a:endParaRPr lang="fr-FR" sz="6800" b="0" dirty="0">
              <a:solidFill>
                <a:srgbClr val="010813"/>
              </a:solidFill>
            </a:endParaRPr>
          </a:p>
          <a:p>
            <a:pPr marL="1031875" lvl="1" indent="-857250"/>
            <a:r>
              <a:rPr lang="fr-FR" sz="6800" b="0" dirty="0">
                <a:solidFill>
                  <a:srgbClr val="010813"/>
                </a:solidFill>
              </a:rPr>
              <a:t>Les associations Transitions Pro pour se renseigner sur les projets de transition professionnelle et déposer une demande </a:t>
            </a:r>
            <a:r>
              <a:rPr lang="fr-FR" sz="6800" b="0" dirty="0">
                <a:solidFill>
                  <a:srgbClr val="010813"/>
                </a:solidFill>
                <a:hlinkClick r:id="rId5"/>
              </a:rPr>
              <a:t>https://www.transitionspro.fr/contacts-en-region/</a:t>
            </a:r>
            <a:endParaRPr lang="fr-FR" sz="6800" b="0" dirty="0">
              <a:solidFill>
                <a:srgbClr val="010813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A587B-5814-4D9B-9598-FE9CB954CB0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projets de transition professionnelle</a:t>
            </a:r>
          </a:p>
        </p:txBody>
      </p:sp>
    </p:spTree>
    <p:extLst>
      <p:ext uri="{BB962C8B-B14F-4D97-AF65-F5344CB8AC3E}">
        <p14:creationId xmlns:p14="http://schemas.microsoft.com/office/powerpoint/2010/main" val="25856506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A587B-5814-4D9B-9598-FE9CB954CB0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3"/>
          </p:nvPr>
        </p:nvSpPr>
        <p:spPr>
          <a:xfrm>
            <a:off x="1538558" y="3000049"/>
            <a:ext cx="8130736" cy="1692000"/>
          </a:xfrm>
        </p:spPr>
        <p:txBody>
          <a:bodyPr>
            <a:normAutofit fontScale="85000" lnSpcReduction="20000"/>
          </a:bodyPr>
          <a:lstStyle/>
          <a:p>
            <a:r>
              <a:rPr lang="fr-FR" dirty="0"/>
              <a:t>Les actions de prévention</a:t>
            </a:r>
          </a:p>
          <a:p>
            <a:r>
              <a:rPr lang="fr-FR" dirty="0"/>
              <a:t>Des organismes de prévention des branches professionnelles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6645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489E54-0FC2-46CF-98B7-090BF7877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Notre offre de service en prévention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80FC0E-679B-47E4-ABA3-3CD341FB0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6" y="1412875"/>
            <a:ext cx="11233149" cy="4321175"/>
          </a:xfrm>
        </p:spPr>
        <p:txBody>
          <a:bodyPr rIns="360000"/>
          <a:lstStyle/>
          <a:p>
            <a:r>
              <a:rPr lang="fr-FR" sz="3100" b="1" dirty="0">
                <a:solidFill>
                  <a:srgbClr val="D05559"/>
                </a:solidFill>
              </a:rPr>
              <a:t>Les Subventions Prévention </a:t>
            </a:r>
            <a:r>
              <a:rPr lang="fr-FR" sz="3100" dirty="0">
                <a:solidFill>
                  <a:srgbClr val="D05559"/>
                </a:solidFill>
              </a:rPr>
              <a:t>(SP)</a:t>
            </a:r>
            <a:endParaRPr lang="fr-FR" sz="3100" b="1" dirty="0">
              <a:solidFill>
                <a:srgbClr val="D05559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190C0EA-4F9A-47A0-B2CE-211110E64A12}"/>
              </a:ext>
            </a:extLst>
          </p:cNvPr>
          <p:cNvSpPr txBox="1"/>
          <p:nvPr/>
        </p:nvSpPr>
        <p:spPr>
          <a:xfrm>
            <a:off x="479426" y="5311645"/>
            <a:ext cx="11233149" cy="422405"/>
          </a:xfrm>
          <a:prstGeom prst="rect">
            <a:avLst/>
          </a:prstGeom>
          <a:noFill/>
        </p:spPr>
        <p:txBody>
          <a:bodyPr wrap="square" lIns="360000" tIns="72000" rIns="360000" bIns="72000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Point d’entrée vers les Subventions Prévention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www.ameli.fr/entreprise</a:t>
            </a:r>
            <a:endParaRPr kumimoji="0" lang="fr-FR" b="1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/>
              <a:ea typeface="+mn-ea"/>
              <a:cs typeface="+mn-cs"/>
              <a:sym typeface="Wingdings" panose="05000000000000000000" pitchFamily="2" charset="2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F9723D9-DE5B-474F-A1B2-DB10DACE024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6430" y="2352675"/>
            <a:ext cx="1496723" cy="1076325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FD3D0A5C-4A34-4E93-BBB6-FA8939AA893B}"/>
              </a:ext>
            </a:extLst>
          </p:cNvPr>
          <p:cNvSpPr txBox="1"/>
          <p:nvPr/>
        </p:nvSpPr>
        <p:spPr>
          <a:xfrm>
            <a:off x="3802767" y="2409547"/>
            <a:ext cx="7734749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rgbClr val="D055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Les subventions prévention sont accordées dans la limite des budgets disponibles et de la durée de validité du dispositif d’aide.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rgbClr val="D055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 montant de l’aide est généralement de </a:t>
            </a: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50% HT de l’investissement</a:t>
            </a: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F8424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plafonné à 25 000 € </a:t>
            </a:r>
            <a:r>
              <a:rPr kumimoji="0" lang="fr-FR" i="0" u="none" strike="noStrike" kern="1200" cap="none" spc="0" normalizeH="0" baseline="0" noProof="0" dirty="0">
                <a:ln>
                  <a:noFill/>
                </a:ln>
                <a:solidFill>
                  <a:srgbClr val="D055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par entreprise</a:t>
            </a: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rgbClr val="F8424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rgbClr val="D055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Pour en bénéficier, l’entreprise doit remplir certaines conditions.</a:t>
            </a:r>
          </a:p>
          <a:p>
            <a:pPr marL="0" marR="0" lvl="0" indent="0" algn="l" defTabSz="4572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rgbClr val="D055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Chaque subvention prévoit un cahier des charges ou une liste de matériels spécifiques.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7CD5EB6-EC78-4B6E-A014-82B459B8BEAF}"/>
              </a:ext>
            </a:extLst>
          </p:cNvPr>
          <p:cNvSpPr txBox="1"/>
          <p:nvPr/>
        </p:nvSpPr>
        <p:spPr>
          <a:xfrm>
            <a:off x="2306044" y="2352675"/>
            <a:ext cx="1320331" cy="107632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fr-FR" b="1" dirty="0"/>
              <a:t>De 1 à 49 salariés</a:t>
            </a:r>
          </a:p>
        </p:txBody>
      </p:sp>
      <p:sp>
        <p:nvSpPr>
          <p:cNvPr id="14" name="Text Box 7">
            <a:extLst>
              <a:ext uri="{FF2B5EF4-FFF2-40B4-BE49-F238E27FC236}">
                <a16:creationId xmlns:a16="http://schemas.microsoft.com/office/drawing/2014/main" id="{5F80DA1D-593C-4031-9326-FDFE381ABA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4588" y="702468"/>
            <a:ext cx="2122928" cy="369332"/>
          </a:xfrm>
          <a:prstGeom prst="rect">
            <a:avLst/>
          </a:prstGeom>
          <a:solidFill>
            <a:srgbClr val="D05559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spcBef>
                <a:spcPct val="50000"/>
              </a:spcBef>
              <a:defRPr b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Aides financières</a:t>
            </a:r>
          </a:p>
        </p:txBody>
      </p:sp>
    </p:spTree>
    <p:extLst>
      <p:ext uri="{BB962C8B-B14F-4D97-AF65-F5344CB8AC3E}">
        <p14:creationId xmlns:p14="http://schemas.microsoft.com/office/powerpoint/2010/main" val="2343702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Espace réservé du numéro de diapositive 16"/>
          <p:cNvSpPr>
            <a:spLocks noGrp="1"/>
          </p:cNvSpPr>
          <p:nvPr>
            <p:ph type="sldNum" sz="quarter" idx="15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A587B-5814-4D9B-9598-FE9CB954CB0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2" name="Titre 2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fr-FR" dirty="0"/>
              <a:t>Les organismes de prévention des branches professionnelles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67102" y="1908953"/>
            <a:ext cx="11196000" cy="4021337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Pour qui ?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Les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C457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organismes professionnels de prévention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(OPP) constitués par les branches professionnelles (L. 4643-1 du Code du travail). Le seul OPP actuellement créé est l’OPPBTP mais de nouveaux OPP peuvent être créés et bénéficier de ce financement.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10813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Pour quoi ?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Un programme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C457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d’actions de sensibilisation et de prévention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ciblant les facteurs de risques ergonomiques, proposé et mis en œuvre par les OPP, formalisé dans le cadre d’une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C457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convention approuvée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par la CAT/MP et signée avec la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Cnam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10813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Comment 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La CAT/MP vote chaque année le montant de la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C457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dotation allouée sur la base d’un projet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 programme d’actions, à hauteur de 5% maximum du budget annuel de l’organisme (ou à hauteur de 30 % maximum du budget pour les organismes nouvellement créés pendant leurs 2 premières exercices).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63684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A587B-5814-4D9B-9598-FE9CB954CB0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fr-FR" dirty="0"/>
              <a:t>Les aides financières</a:t>
            </a:r>
          </a:p>
          <a:p>
            <a:r>
              <a:rPr lang="fr-FR" dirty="0"/>
              <a:t> directes Aux entreprises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82408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Espace réservé du numéro de diapositive 16"/>
          <p:cNvSpPr>
            <a:spLocks noGrp="1"/>
          </p:cNvSpPr>
          <p:nvPr>
            <p:ph type="sldNum" sz="quarter" idx="15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A587B-5814-4D9B-9598-FE9CB954CB0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2" name="Titre 2"/>
          <p:cNvSpPr>
            <a:spLocks noGrp="1"/>
          </p:cNvSpPr>
          <p:nvPr>
            <p:ph type="title"/>
          </p:nvPr>
        </p:nvSpPr>
        <p:spPr>
          <a:solidFill>
            <a:schemeClr val="tx2"/>
          </a:solidFill>
        </p:spPr>
        <p:txBody>
          <a:bodyPr/>
          <a:lstStyle/>
          <a:p>
            <a:r>
              <a:rPr lang="fr-FR" dirty="0"/>
              <a:t>Les aides directes aux entreprises, pour qui ?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023104" y="1784676"/>
            <a:ext cx="10304207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Toutes les entreprises relevant du régime général 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FAD"/>
              </a:buClr>
              <a:buSzTx/>
              <a:buFont typeface="Arial" panose="020B0604020202020204" pitchFamily="34" charset="0"/>
              <a:buChar char="−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adhérant ou disposant d’un service de prévention et de santé au travail (SPST)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FAD"/>
              </a:buClr>
              <a:buSzTx/>
              <a:buFont typeface="Arial" panose="020B0604020202020204" pitchFamily="34" charset="0"/>
              <a:buChar char="−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ayant réalisé et mis à jour leur DUERP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FAD"/>
              </a:buClr>
              <a:buSzTx/>
              <a:buFont typeface="Arial" panose="020B0604020202020204" pitchFamily="34" charset="0"/>
              <a:buChar char="−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ayant informé leurs IRP lorsqu’elles en ont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FAD"/>
              </a:buClr>
              <a:buSzTx/>
              <a:buFont typeface="Arial" panose="020B0604020202020204" pitchFamily="34" charset="0"/>
              <a:buChar char="−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ne faisant pas l’objet d’une injonction ou d’une cotisation supplémentaire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FAD"/>
              </a:buClr>
              <a:buSzTx/>
              <a:buFont typeface="Arial" panose="020B0604020202020204" pitchFamily="34" charset="0"/>
              <a:buChar char="−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n’ayant pas de contrat de prévention en cours ou échu depuis moins de deux ans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FAD"/>
              </a:buClr>
              <a:buSzTx/>
              <a:buFont typeface="Arial" panose="020B0604020202020204" pitchFamily="34" charset="0"/>
              <a:buChar char="−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à jour de leurs cotisations sociales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010813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Les travailleurs indépendants 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FAD"/>
              </a:buClr>
              <a:buSzTx/>
              <a:buFont typeface="Arial" panose="020B0604020202020204" pitchFamily="34" charset="0"/>
              <a:buChar char="−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adhérant à l’assurance volontaire AT/MP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FAD"/>
              </a:buClr>
              <a:buSzTx/>
              <a:buFont typeface="Arial" panose="020B0604020202020204" pitchFamily="34" charset="0"/>
              <a:buChar char="−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à jour de leurs cotisations sociales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FAD"/>
              </a:buClr>
              <a:buSzTx/>
              <a:buFont typeface="Arial" panose="020B0604020202020204" pitchFamily="34" charset="0"/>
              <a:buChar char="−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n’employant pas de salariés à la date de la demande.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010813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023105" y="5860315"/>
            <a:ext cx="10671556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Les entreprises peuvent faire des demandes pour chaque établissement, dans la limite des effectifs du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Siren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(sauf pour les salaires de préventeur).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Les associations sont concernées.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32C41F2-BC85-1180-581B-54C80FDA64EA}"/>
              </a:ext>
            </a:extLst>
          </p:cNvPr>
          <p:cNvSpPr txBox="1"/>
          <p:nvPr/>
        </p:nvSpPr>
        <p:spPr>
          <a:xfrm>
            <a:off x="7977832" y="4646998"/>
            <a:ext cx="3533154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les organismes de la fonction publique sont exclus</a:t>
            </a:r>
          </a:p>
        </p:txBody>
      </p:sp>
    </p:spTree>
    <p:extLst>
      <p:ext uri="{BB962C8B-B14F-4D97-AF65-F5344CB8AC3E}">
        <p14:creationId xmlns:p14="http://schemas.microsoft.com/office/powerpoint/2010/main" val="30248119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Espace réservé du numéro de diapositive 16"/>
          <p:cNvSpPr>
            <a:spLocks noGrp="1"/>
          </p:cNvSpPr>
          <p:nvPr>
            <p:ph type="sldNum" sz="quarter" idx="15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A587B-5814-4D9B-9598-FE9CB954CB0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2" name="Titre 2"/>
          <p:cNvSpPr>
            <a:spLocks noGrp="1"/>
          </p:cNvSpPr>
          <p:nvPr>
            <p:ph type="title"/>
          </p:nvPr>
        </p:nvSpPr>
        <p:spPr>
          <a:solidFill>
            <a:schemeClr val="tx2"/>
          </a:solidFill>
        </p:spPr>
        <p:txBody>
          <a:bodyPr/>
          <a:lstStyle/>
          <a:p>
            <a:r>
              <a:rPr lang="fr-FR" dirty="0"/>
              <a:t>Les aides directes aux entreprises, pour quoi ?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238863" y="1849332"/>
            <a:ext cx="1030420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Des aides financières visant à participer 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010813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FA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au financement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C457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d’équipements, de diagnostics ou de formations 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;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FA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à la réalisation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C457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d’actions de sensibilisation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aux facteurs de risques ergonomiques ;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FA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aux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C457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aménagements de postes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 travail, sur proposition du médecin du travail, dans le cadre de la PDP ;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FA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à la prise en charge des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C457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frais de personnel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dédiés à la mise en œuvre d’actions financées par le fonds.</a:t>
            </a:r>
          </a:p>
        </p:txBody>
      </p:sp>
    </p:spTree>
    <p:extLst>
      <p:ext uri="{BB962C8B-B14F-4D97-AF65-F5344CB8AC3E}">
        <p14:creationId xmlns:p14="http://schemas.microsoft.com/office/powerpoint/2010/main" val="21046846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Espace réservé du numéro de diapositive 16"/>
          <p:cNvSpPr>
            <a:spLocks noGrp="1"/>
          </p:cNvSpPr>
          <p:nvPr>
            <p:ph type="sldNum" sz="quarter" idx="15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A587B-5814-4D9B-9598-FE9CB954CB0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2" name="Titre 2"/>
          <p:cNvSpPr>
            <a:spLocks noGrp="1"/>
          </p:cNvSpPr>
          <p:nvPr>
            <p:ph type="title"/>
          </p:nvPr>
        </p:nvSpPr>
        <p:spPr>
          <a:solidFill>
            <a:schemeClr val="tx2"/>
          </a:solidFill>
        </p:spPr>
        <p:txBody>
          <a:bodyPr/>
          <a:lstStyle/>
          <a:p>
            <a:r>
              <a:rPr lang="fr-FR" dirty="0"/>
              <a:t>Les aides directes aux entreprises dans l’environnement de la branche AT/MP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979394" y="2008799"/>
            <a:ext cx="1007990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555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 fonds reprend en partie les anciennes subventions TMS de l’Assurance Maladie – Risques professionnels (« TMS diagnostic », « TMS Actions ») mais s’adresse aux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C457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entreprises, </a:t>
            </a:r>
            <a:r>
              <a:rPr kumimoji="0" lang="fr-FR" sz="2000" b="0" i="0" u="sng" strike="noStrike" kern="1200" cap="none" spc="0" normalizeH="0" baseline="0" noProof="0" dirty="0">
                <a:ln>
                  <a:noFill/>
                </a:ln>
                <a:solidFill>
                  <a:srgbClr val="C457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quelle que soit leur taille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C457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(et non uniquement les entreprises de moins de 50 salariés).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555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10813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555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D’autres subventions, sur d’autres risques professionnels, restent proposées par l’Assurance Maladie -Risques professionnels :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3"/>
              </a:rPr>
              <a:t>https://www.ameli.fr/entreprise/sante-travail/aides-financieres/subventions-nationales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10813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555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10813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555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Les contrats de prévention, proposées par les préventeurs du réseau des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Carsat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/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Cramif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/CGSS restent accessibles aux entreprises de moins de 200 salariés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555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10813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555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1081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À la différence des aides financières pour les entreprises de moins de 50 salariés, il n’y a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C4575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pas de réservation</a:t>
            </a:r>
          </a:p>
        </p:txBody>
      </p:sp>
    </p:spTree>
    <p:extLst>
      <p:ext uri="{BB962C8B-B14F-4D97-AF65-F5344CB8AC3E}">
        <p14:creationId xmlns:p14="http://schemas.microsoft.com/office/powerpoint/2010/main" val="18607819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A587B-5814-4D9B-9598-FE9CB954CB0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diagnostics ergonomiques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6"/>
          </p:nvPr>
        </p:nvSpPr>
        <p:spPr>
          <a:xfrm>
            <a:off x="1273095" y="1829147"/>
            <a:ext cx="10422020" cy="4430084"/>
          </a:xfrm>
        </p:spPr>
        <p:txBody>
          <a:bodyPr>
            <a:normAutofit/>
          </a:bodyPr>
          <a:lstStyle/>
          <a:p>
            <a:r>
              <a:rPr lang="fr-FR" b="1" dirty="0">
                <a:solidFill>
                  <a:srgbClr val="010813"/>
                </a:solidFill>
              </a:rPr>
              <a:t>Objectifs 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10813"/>
                </a:solidFill>
              </a:rPr>
              <a:t>analyser les situations de travail, les facteurs de risque présents et leurs déterminants 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10813"/>
                </a:solidFill>
              </a:rPr>
              <a:t>construire un plan d’actions visant à éliminer ces contraintes. </a:t>
            </a:r>
          </a:p>
          <a:p>
            <a:endParaRPr lang="fr-FR" dirty="0">
              <a:solidFill>
                <a:srgbClr val="010813"/>
              </a:solidFill>
            </a:endParaRPr>
          </a:p>
          <a:p>
            <a:r>
              <a:rPr lang="fr-FR" b="1" dirty="0">
                <a:solidFill>
                  <a:srgbClr val="010813"/>
                </a:solidFill>
              </a:rPr>
              <a:t>Modalités : </a:t>
            </a:r>
          </a:p>
          <a:p>
            <a:r>
              <a:rPr lang="fr-FR" dirty="0">
                <a:solidFill>
                  <a:srgbClr val="010813"/>
                </a:solidFill>
              </a:rPr>
              <a:t>Le diagnostic doit être réalisé par une personne compétente d’un organisme référencé et intégrer différents points essentiels permettant de s’assurer de la qualité du diagnostic réalisé. </a:t>
            </a:r>
          </a:p>
          <a:p>
            <a:endParaRPr lang="fr-FR" dirty="0">
              <a:solidFill>
                <a:srgbClr val="010813"/>
              </a:solidFill>
            </a:endParaRPr>
          </a:p>
          <a:p>
            <a:r>
              <a:rPr lang="fr-FR" b="1" dirty="0">
                <a:solidFill>
                  <a:srgbClr val="010813"/>
                </a:solidFill>
              </a:rPr>
              <a:t>Prise en charge et plafond hors accord de branche:</a:t>
            </a:r>
          </a:p>
          <a:p>
            <a:r>
              <a:rPr lang="fr-FR" dirty="0">
                <a:solidFill>
                  <a:srgbClr val="010813"/>
                </a:solidFill>
              </a:rPr>
              <a:t>Prise en charge à 70 %, dans un plafond de 25 000 €</a:t>
            </a:r>
          </a:p>
        </p:txBody>
      </p:sp>
    </p:spTree>
    <p:extLst>
      <p:ext uri="{BB962C8B-B14F-4D97-AF65-F5344CB8AC3E}">
        <p14:creationId xmlns:p14="http://schemas.microsoft.com/office/powerpoint/2010/main" val="28132887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A587B-5814-4D9B-9598-FE9CB954CB0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équipements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6"/>
          </p:nvPr>
        </p:nvSpPr>
        <p:spPr>
          <a:xfrm>
            <a:off x="1115468" y="2011679"/>
            <a:ext cx="10579647" cy="4319451"/>
          </a:xfrm>
        </p:spPr>
        <p:txBody>
          <a:bodyPr>
            <a:normAutofit fontScale="85000" lnSpcReduction="20000"/>
          </a:bodyPr>
          <a:lstStyle/>
          <a:p>
            <a:r>
              <a:rPr lang="fr-FR" sz="2400" b="1" dirty="0">
                <a:solidFill>
                  <a:srgbClr val="010813"/>
                </a:solidFill>
              </a:rPr>
              <a:t>Objectif : </a:t>
            </a:r>
            <a:r>
              <a:rPr lang="fr-FR" sz="2400" dirty="0">
                <a:solidFill>
                  <a:srgbClr val="010813"/>
                </a:solidFill>
              </a:rPr>
              <a:t>permettre aux entreprises de se doter d’équipements génériques de prévention.</a:t>
            </a:r>
          </a:p>
          <a:p>
            <a:endParaRPr lang="fr-FR" sz="2400" b="1" dirty="0">
              <a:solidFill>
                <a:srgbClr val="010813"/>
              </a:solidFill>
            </a:endParaRPr>
          </a:p>
          <a:p>
            <a:r>
              <a:rPr lang="fr-FR" sz="2400" b="1" dirty="0">
                <a:solidFill>
                  <a:srgbClr val="010813"/>
                </a:solidFill>
              </a:rPr>
              <a:t>Modalités :</a:t>
            </a:r>
          </a:p>
          <a:p>
            <a:r>
              <a:rPr lang="fr-FR" sz="2400" dirty="0">
                <a:solidFill>
                  <a:srgbClr val="010813"/>
                </a:solidFill>
              </a:rPr>
              <a:t>Financement d’équipements inscrits sur une liste répartis </a:t>
            </a:r>
            <a:r>
              <a:rPr lang="fr-FR" sz="2600" dirty="0">
                <a:solidFill>
                  <a:srgbClr val="010813"/>
                </a:solidFill>
              </a:rPr>
              <a:t>dans 4 familles 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010813"/>
                </a:solidFill>
              </a:rPr>
              <a:t>équipements de transfert </a:t>
            </a:r>
            <a:r>
              <a:rPr lang="fr-FR" dirty="0">
                <a:solidFill>
                  <a:srgbClr val="010813"/>
                </a:solidFill>
              </a:rPr>
              <a:t>: </a:t>
            </a:r>
            <a:r>
              <a:rPr lang="fr-FR" dirty="0">
                <a:solidFill>
                  <a:srgbClr val="C4575A"/>
                </a:solidFill>
              </a:rPr>
              <a:t>rails – portiques/préhenseurs – monte charges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010813"/>
                </a:solidFill>
              </a:rPr>
              <a:t>équipements roulants </a:t>
            </a:r>
            <a:r>
              <a:rPr lang="fr-FR" dirty="0">
                <a:solidFill>
                  <a:srgbClr val="010813"/>
                </a:solidFill>
              </a:rPr>
              <a:t>: </a:t>
            </a:r>
            <a:r>
              <a:rPr lang="fr-FR" dirty="0">
                <a:solidFill>
                  <a:srgbClr val="C4575A"/>
                </a:solidFill>
              </a:rPr>
              <a:t>transpalettes électriques – tracteurs pousseurs/timons/roues motorisées électriques </a:t>
            </a:r>
            <a:r>
              <a:rPr lang="fr-FR" strike="sngStrike" dirty="0">
                <a:solidFill>
                  <a:srgbClr val="C4575A"/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010813"/>
                </a:solidFill>
              </a:rPr>
              <a:t>plans de travail réglables en hauteur </a:t>
            </a:r>
            <a:r>
              <a:rPr lang="fr-FR" dirty="0">
                <a:solidFill>
                  <a:srgbClr val="010813"/>
                </a:solidFill>
              </a:rPr>
              <a:t>: </a:t>
            </a:r>
            <a:r>
              <a:rPr lang="fr-FR" dirty="0">
                <a:solidFill>
                  <a:srgbClr val="C4575A"/>
                </a:solidFill>
              </a:rPr>
              <a:t>tables élévatrices – plateformes à maçonner – recettes à matériaux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010813"/>
                </a:solidFill>
              </a:rPr>
              <a:t>autres équipements spécifiques </a:t>
            </a:r>
            <a:r>
              <a:rPr lang="fr-FR" dirty="0">
                <a:solidFill>
                  <a:srgbClr val="010813"/>
                </a:solidFill>
              </a:rPr>
              <a:t>: </a:t>
            </a:r>
            <a:r>
              <a:rPr lang="fr-FR" dirty="0" err="1">
                <a:solidFill>
                  <a:srgbClr val="C4575A"/>
                </a:solidFill>
              </a:rPr>
              <a:t>filmeuses</a:t>
            </a:r>
            <a:r>
              <a:rPr lang="fr-FR" dirty="0">
                <a:solidFill>
                  <a:srgbClr val="C4575A"/>
                </a:solidFill>
              </a:rPr>
              <a:t>/</a:t>
            </a:r>
            <a:r>
              <a:rPr lang="fr-FR" dirty="0" err="1">
                <a:solidFill>
                  <a:srgbClr val="C4575A"/>
                </a:solidFill>
              </a:rPr>
              <a:t>housseuses</a:t>
            </a:r>
            <a:r>
              <a:rPr lang="fr-FR" dirty="0">
                <a:solidFill>
                  <a:srgbClr val="C4575A"/>
                </a:solidFill>
              </a:rPr>
              <a:t> – ponts élévateurs – dispositifs de bâchage/débâchage de camion électrique – auto-laveuses</a:t>
            </a:r>
          </a:p>
          <a:p>
            <a:endParaRPr lang="fr-FR" dirty="0">
              <a:solidFill>
                <a:schemeClr val="tx1">
                  <a:lumMod val="60000"/>
                  <a:lumOff val="40000"/>
                </a:schemeClr>
              </a:solidFill>
            </a:endParaRPr>
          </a:p>
          <a:p>
            <a:r>
              <a:rPr lang="fr-FR" b="1" dirty="0">
                <a:solidFill>
                  <a:srgbClr val="010813"/>
                </a:solidFill>
              </a:rPr>
              <a:t>Prise en charge et plafond hors accord de branche :</a:t>
            </a:r>
          </a:p>
          <a:p>
            <a:r>
              <a:rPr lang="fr-FR" dirty="0">
                <a:solidFill>
                  <a:srgbClr val="010813"/>
                </a:solidFill>
              </a:rPr>
              <a:t>Prise en charge à 70 %, dans un plafond de 25 000 €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52151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A587B-5814-4D9B-9598-FE9CB954CB0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formations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6"/>
          </p:nvPr>
        </p:nvSpPr>
        <p:spPr>
          <a:xfrm>
            <a:off x="1272640" y="2080288"/>
            <a:ext cx="10422020" cy="4293359"/>
          </a:xfrm>
        </p:spPr>
        <p:txBody>
          <a:bodyPr>
            <a:normAutofit lnSpcReduction="10000"/>
          </a:bodyPr>
          <a:lstStyle/>
          <a:p>
            <a:r>
              <a:rPr lang="fr-FR" b="1" dirty="0">
                <a:solidFill>
                  <a:srgbClr val="010813"/>
                </a:solidFill>
              </a:rPr>
              <a:t>Objectif : </a:t>
            </a:r>
            <a:r>
              <a:rPr lang="fr-FR" dirty="0">
                <a:solidFill>
                  <a:srgbClr val="010813"/>
                </a:solidFill>
              </a:rPr>
              <a:t>permettre aux entreprises d’acquérir en interne les compétences nécessaires à l’animation et la mise en œuvre d’un projet de prévention des risques ergonomiques.</a:t>
            </a:r>
          </a:p>
          <a:p>
            <a:endParaRPr lang="fr-FR" dirty="0">
              <a:solidFill>
                <a:srgbClr val="010813"/>
              </a:solidFill>
            </a:endParaRPr>
          </a:p>
          <a:p>
            <a:r>
              <a:rPr lang="fr-FR" b="1" dirty="0">
                <a:solidFill>
                  <a:srgbClr val="010813"/>
                </a:solidFill>
              </a:rPr>
              <a:t>Modalités 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10813"/>
                </a:solidFill>
              </a:rPr>
              <a:t>Financement des </a:t>
            </a:r>
            <a:r>
              <a:rPr lang="fr-FR" dirty="0">
                <a:solidFill>
                  <a:srgbClr val="C4575A"/>
                </a:solidFill>
              </a:rPr>
              <a:t>formations déployées par les organismes de formation habilités par l’INRS </a:t>
            </a:r>
            <a:r>
              <a:rPr lang="fr-FR" dirty="0">
                <a:solidFill>
                  <a:srgbClr val="010813"/>
                </a:solidFill>
              </a:rPr>
              <a:t>et par le réseau Assurance Maladie – Risques professionnels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10813"/>
                </a:solidFill>
              </a:rPr>
              <a:t>facture du prestataire détaillant la durée et le type de formation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10813"/>
                </a:solidFill>
              </a:rPr>
              <a:t>attestation de présence à la formation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>
              <a:solidFill>
                <a:srgbClr val="010813"/>
              </a:solidFill>
            </a:endParaRPr>
          </a:p>
          <a:p>
            <a:r>
              <a:rPr lang="fr-FR" b="1" dirty="0">
                <a:solidFill>
                  <a:srgbClr val="010813"/>
                </a:solidFill>
              </a:rPr>
              <a:t>Prise en charge et plafond hors accord de branche :</a:t>
            </a:r>
          </a:p>
          <a:p>
            <a:r>
              <a:rPr lang="fr-FR" dirty="0">
                <a:solidFill>
                  <a:srgbClr val="010813"/>
                </a:solidFill>
              </a:rPr>
              <a:t>Prise en charge à 70 %, dans un plafond de 25 000 €</a:t>
            </a:r>
          </a:p>
        </p:txBody>
      </p:sp>
    </p:spTree>
    <p:extLst>
      <p:ext uri="{BB962C8B-B14F-4D97-AF65-F5344CB8AC3E}">
        <p14:creationId xmlns:p14="http://schemas.microsoft.com/office/powerpoint/2010/main" val="12931370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A587B-5814-4D9B-9598-FE9CB954CB0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actions de sensibilisation et de communication 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6"/>
          </p:nvPr>
        </p:nvSpPr>
        <p:spPr>
          <a:xfrm>
            <a:off x="1272640" y="1683764"/>
            <a:ext cx="10422020" cy="4685836"/>
          </a:xfrm>
        </p:spPr>
        <p:txBody>
          <a:bodyPr>
            <a:normAutofit lnSpcReduction="10000"/>
          </a:bodyPr>
          <a:lstStyle/>
          <a:p>
            <a:pPr lvl="0"/>
            <a:r>
              <a:rPr lang="fr-FR" b="1" dirty="0">
                <a:solidFill>
                  <a:srgbClr val="010813"/>
                </a:solidFill>
              </a:rPr>
              <a:t>Objectif : </a:t>
            </a:r>
            <a:r>
              <a:rPr lang="fr-FR" dirty="0">
                <a:solidFill>
                  <a:srgbClr val="010813"/>
                </a:solidFill>
              </a:rPr>
              <a:t>participer au financement d’actions de sensibilisation et de communication des risques ergonomiques à destination des salariés. </a:t>
            </a:r>
          </a:p>
          <a:p>
            <a:pPr lvl="0"/>
            <a:endParaRPr lang="fr-FR" dirty="0">
              <a:solidFill>
                <a:srgbClr val="010813"/>
              </a:solidFill>
            </a:endParaRPr>
          </a:p>
          <a:p>
            <a:r>
              <a:rPr lang="fr-FR" b="1" dirty="0">
                <a:solidFill>
                  <a:srgbClr val="010813"/>
                </a:solidFill>
              </a:rPr>
              <a:t>Modalités 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C4575A"/>
                </a:solidFill>
              </a:rPr>
              <a:t>Plusieurs types d’actions peuvent être financés </a:t>
            </a:r>
            <a:r>
              <a:rPr lang="fr-FR" dirty="0">
                <a:solidFill>
                  <a:srgbClr val="010813"/>
                </a:solidFill>
              </a:rPr>
              <a:t>: </a:t>
            </a:r>
          </a:p>
          <a:p>
            <a:pPr marL="517525" lvl="1" indent="-342900">
              <a:buClr>
                <a:schemeClr val="tx2"/>
              </a:buClr>
              <a:buFont typeface="Arial" panose="020B0604020202020204" pitchFamily="34" charset="0"/>
              <a:buChar char="−"/>
            </a:pPr>
            <a:r>
              <a:rPr lang="fr-FR" b="0" dirty="0">
                <a:solidFill>
                  <a:srgbClr val="010813"/>
                </a:solidFill>
              </a:rPr>
              <a:t>Infographies </a:t>
            </a:r>
            <a:r>
              <a:rPr lang="fr-FR" b="0" dirty="0" err="1">
                <a:solidFill>
                  <a:srgbClr val="010813"/>
                </a:solidFill>
              </a:rPr>
              <a:t>print</a:t>
            </a:r>
            <a:r>
              <a:rPr lang="fr-FR" b="0" dirty="0">
                <a:solidFill>
                  <a:srgbClr val="010813"/>
                </a:solidFill>
              </a:rPr>
              <a:t> (papier) ou web : création d’infographies (affiches, modes opératoires) pour la prévention des risques ergo, documentation …</a:t>
            </a:r>
          </a:p>
          <a:p>
            <a:pPr marL="517525" lvl="1" indent="-342900">
              <a:buClr>
                <a:schemeClr val="tx2"/>
              </a:buClr>
              <a:buFont typeface="Arial" panose="020B0604020202020204" pitchFamily="34" charset="0"/>
              <a:buChar char="−"/>
            </a:pPr>
            <a:r>
              <a:rPr lang="fr-FR" b="0" dirty="0">
                <a:solidFill>
                  <a:srgbClr val="010813"/>
                </a:solidFill>
              </a:rPr>
              <a:t>Évènementiel interne de sensibilisation aux risques ergonomiques (frais de logistiques, frais de prestation de type animation/préparation/bilan externe par un prestataire) </a:t>
            </a:r>
            <a:endParaRPr lang="fr-FR" dirty="0">
              <a:solidFill>
                <a:srgbClr val="010813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10813"/>
                </a:solidFill>
              </a:rPr>
              <a:t>Une attestation sera demandée afin d’informer du format utilisé et du projet réalisé.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>
              <a:solidFill>
                <a:srgbClr val="010813"/>
              </a:solidFill>
            </a:endParaRPr>
          </a:p>
          <a:p>
            <a:r>
              <a:rPr lang="fr-FR" b="1" dirty="0">
                <a:solidFill>
                  <a:srgbClr val="010813"/>
                </a:solidFill>
              </a:rPr>
              <a:t>Prise en charge et plafond hors accord de branche :</a:t>
            </a:r>
          </a:p>
          <a:p>
            <a:r>
              <a:rPr lang="fr-FR" dirty="0">
                <a:solidFill>
                  <a:srgbClr val="010813"/>
                </a:solidFill>
              </a:rPr>
              <a:t>Prise en charge à 70 %, dans un plafond de 25 000 €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988657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A587B-5814-4D9B-9598-FE9CB954CB0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aménagements de poste dans le cadre de la prévention de la désinsertion professionnelle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6"/>
          </p:nvPr>
        </p:nvSpPr>
        <p:spPr>
          <a:xfrm>
            <a:off x="1115468" y="1799563"/>
            <a:ext cx="10422020" cy="4430084"/>
          </a:xfrm>
        </p:spPr>
        <p:txBody>
          <a:bodyPr>
            <a:normAutofit lnSpcReduction="10000"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fr-FR" altLang="fr-FR" b="1" dirty="0">
                <a:solidFill>
                  <a:srgbClr val="01081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Objectif : </a:t>
            </a:r>
            <a:r>
              <a:rPr lang="fr-FR" altLang="fr-FR" dirty="0">
                <a:solidFill>
                  <a:srgbClr val="01081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participer au financement de </a:t>
            </a:r>
            <a:r>
              <a:rPr lang="fr-FR" altLang="fr-FR" dirty="0">
                <a:solidFill>
                  <a:srgbClr val="C4575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mesures individuelles d'aménagement</a:t>
            </a:r>
            <a:r>
              <a:rPr lang="fr-FR" altLang="fr-FR" dirty="0">
                <a:solidFill>
                  <a:srgbClr val="01081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d'adaptation ou </a:t>
            </a:r>
            <a:r>
              <a:rPr lang="fr-FR" altLang="fr-FR" dirty="0">
                <a:solidFill>
                  <a:srgbClr val="01081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transformation du poste de travail d</a:t>
            </a:r>
            <a:r>
              <a:rPr lang="fr-FR" altLang="fr-FR" dirty="0">
                <a:solidFill>
                  <a:srgbClr val="010813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’</a:t>
            </a:r>
            <a:r>
              <a:rPr lang="fr-FR" altLang="fr-FR" dirty="0">
                <a:solidFill>
                  <a:srgbClr val="01081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salarié s</a:t>
            </a:r>
            <a:r>
              <a:rPr lang="fr-FR" altLang="fr-FR" dirty="0">
                <a:solidFill>
                  <a:srgbClr val="010813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’</a:t>
            </a:r>
            <a:r>
              <a:rPr lang="fr-FR" altLang="fr-FR" dirty="0">
                <a:solidFill>
                  <a:srgbClr val="01081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inscrivant dans une d</a:t>
            </a:r>
            <a:r>
              <a:rPr lang="fr-FR" altLang="fr-FR" dirty="0">
                <a:solidFill>
                  <a:srgbClr val="010813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</a:t>
            </a:r>
            <a:r>
              <a:rPr lang="fr-FR" altLang="fr-FR" dirty="0">
                <a:solidFill>
                  <a:srgbClr val="01081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marche de pr</a:t>
            </a:r>
            <a:r>
              <a:rPr lang="fr-FR" altLang="fr-FR" dirty="0">
                <a:solidFill>
                  <a:srgbClr val="010813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</a:t>
            </a:r>
            <a:r>
              <a:rPr lang="fr-FR" altLang="fr-FR" dirty="0">
                <a:solidFill>
                  <a:srgbClr val="01081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vention de la désinsertion professionnelle.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fr-FR" altLang="fr-FR" dirty="0">
              <a:solidFill>
                <a:srgbClr val="010813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fr-FR" altLang="fr-FR" b="1" dirty="0">
                <a:solidFill>
                  <a:srgbClr val="01081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Modalités : </a:t>
            </a:r>
          </a:p>
          <a:p>
            <a:pPr marL="342900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fr-FR" altLang="fr-FR" dirty="0">
                <a:solidFill>
                  <a:srgbClr val="01081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demande pour 1 salarié pour </a:t>
            </a:r>
            <a:r>
              <a:rPr lang="fr-FR" altLang="fr-FR" dirty="0">
                <a:solidFill>
                  <a:srgbClr val="C4575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l’ensemble des dépenses </a:t>
            </a:r>
            <a:r>
              <a:rPr lang="fr-FR" altLang="fr-FR" dirty="0">
                <a:solidFill>
                  <a:srgbClr val="01081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(travaux, </a:t>
            </a:r>
            <a:r>
              <a:rPr lang="fr-FR" altLang="fr-FR" dirty="0">
                <a:solidFill>
                  <a:srgbClr val="010813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</a:t>
            </a:r>
            <a:r>
              <a:rPr lang="fr-FR" altLang="fr-FR" dirty="0">
                <a:solidFill>
                  <a:srgbClr val="01081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quipements, prestations associées). </a:t>
            </a:r>
          </a:p>
          <a:p>
            <a:pPr marL="342900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fr-FR" altLang="fr-FR" dirty="0">
                <a:solidFill>
                  <a:srgbClr val="01081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Une copie de l’annexe 4 de l’arrêté du 16 octobre 2017 </a:t>
            </a:r>
            <a:r>
              <a:rPr lang="fr-FR" dirty="0">
                <a:solidFill>
                  <a:srgbClr val="010813"/>
                </a:solidFill>
              </a:rPr>
              <a:t>fixant le modèle d’avis d’aptitude, d’inaptitude, d’</a:t>
            </a:r>
            <a:r>
              <a:rPr lang="fr-FR" dirty="0">
                <a:solidFill>
                  <a:srgbClr val="C4575A"/>
                </a:solidFill>
              </a:rPr>
              <a:t>attestation</a:t>
            </a:r>
            <a:r>
              <a:rPr lang="fr-FR" dirty="0">
                <a:solidFill>
                  <a:srgbClr val="010813"/>
                </a:solidFill>
              </a:rPr>
              <a:t> de suivi individuel de l’état de santé et de proposition de mesures d’aménagement de poste dûment complétée par le </a:t>
            </a:r>
            <a:r>
              <a:rPr lang="fr-FR" dirty="0">
                <a:solidFill>
                  <a:srgbClr val="C4575A"/>
                </a:solidFill>
              </a:rPr>
              <a:t>médecin du travail. </a:t>
            </a:r>
          </a:p>
          <a:p>
            <a:pPr marL="342900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fr-FR" altLang="fr-FR" dirty="0">
                <a:solidFill>
                  <a:srgbClr val="01081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attestation de l’employeur justifiant que le salarié occupe un poste l’exposant aux facteurs de risques ergonomiques</a:t>
            </a:r>
            <a:endParaRPr lang="fr-FR" dirty="0">
              <a:solidFill>
                <a:srgbClr val="01081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b="1" dirty="0">
                <a:solidFill>
                  <a:srgbClr val="010813"/>
                </a:solidFill>
              </a:rPr>
              <a:t>Prise en charge et plafond hors accord de branche :</a:t>
            </a:r>
          </a:p>
          <a:p>
            <a:r>
              <a:rPr lang="fr-FR" dirty="0">
                <a:solidFill>
                  <a:srgbClr val="010813"/>
                </a:solidFill>
              </a:rPr>
              <a:t>Prise en charge à 70 %, dans un plafond de 25 000 € par opération pour un salarié</a:t>
            </a:r>
          </a:p>
        </p:txBody>
      </p:sp>
    </p:spTree>
    <p:extLst>
      <p:ext uri="{BB962C8B-B14F-4D97-AF65-F5344CB8AC3E}">
        <p14:creationId xmlns:p14="http://schemas.microsoft.com/office/powerpoint/2010/main" val="2396726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80FC0E-679B-47E4-ABA3-3CD341FB0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45631" y="1511775"/>
            <a:ext cx="2778929" cy="4153940"/>
          </a:xfrm>
        </p:spPr>
        <p:txBody>
          <a:bodyPr rIns="360000" anchor="t" anchorCtr="0"/>
          <a:lstStyle/>
          <a:p>
            <a:pPr algn="ctr">
              <a:spcBef>
                <a:spcPts val="0"/>
              </a:spcBef>
            </a:pPr>
            <a:endParaRPr lang="fr-FR" sz="1800" b="1" dirty="0">
              <a:solidFill>
                <a:srgbClr val="D05559"/>
              </a:solidFill>
            </a:endParaRPr>
          </a:p>
          <a:p>
            <a:pPr algn="ctr">
              <a:spcBef>
                <a:spcPts val="0"/>
              </a:spcBef>
            </a:pPr>
            <a:r>
              <a:rPr lang="fr-FR" sz="1800" b="1" dirty="0">
                <a:solidFill>
                  <a:srgbClr val="D05559"/>
                </a:solidFill>
              </a:rPr>
              <a:t>Les Subventions</a:t>
            </a:r>
          </a:p>
          <a:p>
            <a:pPr algn="ctr">
              <a:spcBef>
                <a:spcPts val="0"/>
              </a:spcBef>
              <a:spcAft>
                <a:spcPts val="1000"/>
              </a:spcAft>
            </a:pPr>
            <a:r>
              <a:rPr lang="fr-FR" sz="1800" b="1" dirty="0">
                <a:solidFill>
                  <a:srgbClr val="D05559"/>
                </a:solidFill>
              </a:rPr>
              <a:t>Prévention</a:t>
            </a:r>
          </a:p>
          <a:p>
            <a:pPr algn="ctr">
              <a:spcBef>
                <a:spcPts val="0"/>
              </a:spcBef>
            </a:pPr>
            <a:r>
              <a:rPr lang="fr-FR" sz="1800" b="1" dirty="0">
                <a:solidFill>
                  <a:srgbClr val="0C419A"/>
                </a:solidFill>
              </a:rPr>
              <a:t>Conditions d’accès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D489E54-0FC2-46CF-98B7-090BF7877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Notre offre de service en prévention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A875AB8-AE87-4D53-AC72-F8DF4EC01C2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29554" y="1291788"/>
            <a:ext cx="5937161" cy="5252558"/>
          </a:xfrm>
          <a:prstGeom prst="rect">
            <a:avLst/>
          </a:prstGeom>
        </p:spPr>
      </p:pic>
      <p:sp>
        <p:nvSpPr>
          <p:cNvPr id="12" name="Text Box 7">
            <a:extLst>
              <a:ext uri="{FF2B5EF4-FFF2-40B4-BE49-F238E27FC236}">
                <a16:creationId xmlns:a16="http://schemas.microsoft.com/office/drawing/2014/main" id="{A57ED4F2-1398-4780-8304-3C3755B45F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4588" y="702468"/>
            <a:ext cx="2122928" cy="369332"/>
          </a:xfrm>
          <a:prstGeom prst="rect">
            <a:avLst/>
          </a:prstGeom>
          <a:solidFill>
            <a:srgbClr val="D05559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spcBef>
                <a:spcPct val="50000"/>
              </a:spcBef>
              <a:defRPr b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Aides financières</a:t>
            </a:r>
          </a:p>
        </p:txBody>
      </p:sp>
    </p:spTree>
    <p:extLst>
      <p:ext uri="{BB962C8B-B14F-4D97-AF65-F5344CB8AC3E}">
        <p14:creationId xmlns:p14="http://schemas.microsoft.com/office/powerpoint/2010/main" val="987547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A587B-5814-4D9B-9598-FE9CB954CB0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frais de personnels dédiés à la prévention des risques ergonomiques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6"/>
          </p:nvPr>
        </p:nvSpPr>
        <p:spPr>
          <a:xfrm>
            <a:off x="1273095" y="2087563"/>
            <a:ext cx="10422020" cy="4142084"/>
          </a:xfrm>
        </p:spPr>
        <p:txBody>
          <a:bodyPr>
            <a:normAutofit fontScale="92500" lnSpcReduction="20000"/>
          </a:bodyPr>
          <a:lstStyle/>
          <a:p>
            <a:r>
              <a:rPr lang="fr-FR" b="1" dirty="0">
                <a:solidFill>
                  <a:srgbClr val="010813"/>
                </a:solidFill>
              </a:rPr>
              <a:t>Objectif : </a:t>
            </a:r>
            <a:r>
              <a:rPr lang="fr-FR" dirty="0">
                <a:solidFill>
                  <a:srgbClr val="010813"/>
                </a:solidFill>
              </a:rPr>
              <a:t>permettre aux entreprises d’acquérir en interne les compétences nécessaires à l’animation et la </a:t>
            </a:r>
            <a:r>
              <a:rPr lang="fr-FR" dirty="0">
                <a:solidFill>
                  <a:srgbClr val="C4575A"/>
                </a:solidFill>
              </a:rPr>
              <a:t>mise en œuvre d’un projet de prévention des risques ergonomiques</a:t>
            </a:r>
            <a:r>
              <a:rPr lang="fr-FR" dirty="0">
                <a:solidFill>
                  <a:srgbClr val="010813"/>
                </a:solidFill>
              </a:rPr>
              <a:t>.</a:t>
            </a:r>
          </a:p>
          <a:p>
            <a:endParaRPr lang="fr-FR" dirty="0">
              <a:solidFill>
                <a:srgbClr val="010813"/>
              </a:solidFill>
            </a:endParaRPr>
          </a:p>
          <a:p>
            <a:r>
              <a:rPr lang="fr-FR" b="1" dirty="0">
                <a:solidFill>
                  <a:srgbClr val="010813"/>
                </a:solidFill>
              </a:rPr>
              <a:t>Modalités 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10813"/>
                </a:solidFill>
              </a:rPr>
              <a:t>Participation forfaitaire au financement des frais de personnel d’un salarié dédié à la prévention, qu’il soit en CDD ou CDI.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10813"/>
                </a:solidFill>
              </a:rPr>
              <a:t>contrat de travail du salarié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10813"/>
                </a:solidFill>
              </a:rPr>
              <a:t>attestation type justifiant que le poste occupé par le salarié est directement lié à des actions de sensibilisation et de prévention des facteurs de risques ergonomiques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>
              <a:solidFill>
                <a:srgbClr val="010813"/>
              </a:solidFill>
            </a:endParaRPr>
          </a:p>
          <a:p>
            <a:r>
              <a:rPr lang="fr-FR" b="1" dirty="0">
                <a:solidFill>
                  <a:srgbClr val="010813"/>
                </a:solidFill>
              </a:rPr>
              <a:t>Prise en charge et plafond hors accord de branche 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10813"/>
                </a:solidFill>
              </a:rPr>
              <a:t>Pour toutes les entreprises dans une limite de </a:t>
            </a:r>
            <a:r>
              <a:rPr lang="fr-FR" dirty="0">
                <a:solidFill>
                  <a:srgbClr val="C4575A"/>
                </a:solidFill>
              </a:rPr>
              <a:t>8 235 €</a:t>
            </a:r>
          </a:p>
        </p:txBody>
      </p:sp>
    </p:spTree>
    <p:extLst>
      <p:ext uri="{BB962C8B-B14F-4D97-AF65-F5344CB8AC3E}">
        <p14:creationId xmlns:p14="http://schemas.microsoft.com/office/powerpoint/2010/main" val="8529034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A587B-5814-4D9B-9598-FE9CB954CB0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valorisation des accords de branche</a:t>
            </a:r>
          </a:p>
        </p:txBody>
      </p:sp>
      <p:sp>
        <p:nvSpPr>
          <p:cNvPr id="6" name="Rectangle 1"/>
          <p:cNvSpPr>
            <a:spLocks noGrp="1" noChangeArrowheads="1"/>
          </p:cNvSpPr>
          <p:nvPr>
            <p:ph type="body" sz="quarter" idx="16"/>
          </p:nvPr>
        </p:nvSpPr>
        <p:spPr bwMode="auto">
          <a:xfrm>
            <a:off x="1264983" y="1834435"/>
            <a:ext cx="8914187" cy="3739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lvl="0" indent="-457200" algn="just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fr-FR" altLang="fr-FR" dirty="0">
                <a:solidFill>
                  <a:srgbClr val="010813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Les </a:t>
            </a:r>
            <a:r>
              <a:rPr lang="fr-FR" altLang="fr-FR" dirty="0">
                <a:solidFill>
                  <a:srgbClr val="C4575A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branches professionnelles sont appelées à négocier des accords </a:t>
            </a:r>
            <a:r>
              <a:rPr lang="fr-FR" altLang="fr-FR" dirty="0">
                <a:solidFill>
                  <a:srgbClr val="010813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de branche, déposés pour extension auprès de la DGT, identifiant les métiers et activités particulièrement exposés aux facteurs de risques ergonomiques. </a:t>
            </a:r>
          </a:p>
          <a:p>
            <a:pPr marL="457200" lvl="0" indent="-457200" algn="just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fr-FR" altLang="fr-FR" dirty="0">
              <a:solidFill>
                <a:srgbClr val="010813"/>
              </a:solidFill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lvl="0" indent="-457200" algn="just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fr-FR" altLang="fr-FR" dirty="0">
                <a:solidFill>
                  <a:srgbClr val="010813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Les entreprises relevant de branches professionnelles ayant conclu un accord étendu bénéficient d’une valorisation de leurs financements.</a:t>
            </a:r>
          </a:p>
          <a:p>
            <a:pPr marL="457200" lvl="0" indent="-457200" algn="just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kumimoji="0" lang="fr-FR" altLang="fr-FR" b="0" i="0" u="none" strike="noStrike" cap="none" normalizeH="0" baseline="0" dirty="0">
              <a:ln>
                <a:noFill/>
              </a:ln>
              <a:solidFill>
                <a:srgbClr val="010813"/>
              </a:solidFill>
              <a:effectLst/>
              <a:latin typeface="+mn-lt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rgbClr val="010813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Cette valorisation se traduira par :</a:t>
            </a:r>
            <a:endParaRPr kumimoji="0" lang="fr-FR" altLang="fr-FR" b="0" i="0" u="none" strike="noStrike" cap="none" normalizeH="0" baseline="0" dirty="0">
              <a:ln>
                <a:noFill/>
              </a:ln>
              <a:solidFill>
                <a:srgbClr val="010813"/>
              </a:solidFill>
              <a:effectLst/>
              <a:latin typeface="+mn-lt"/>
            </a:endParaRPr>
          </a:p>
          <a:p>
            <a:pPr marL="517525" lvl="1" indent="-342900" algn="just">
              <a:lnSpc>
                <a:spcPct val="100000"/>
              </a:lnSpc>
              <a:buClr>
                <a:schemeClr val="accent2"/>
              </a:buClr>
              <a:buSzTx/>
              <a:buFont typeface="Arial" panose="020B0604020202020204" pitchFamily="34" charset="0"/>
              <a:buChar char="−"/>
            </a:pP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rgbClr val="010813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Une 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rgbClr val="C4575A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augmentation du pourcentage 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rgbClr val="010813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de prise en charge</a:t>
            </a:r>
          </a:p>
          <a:p>
            <a:pPr marL="517525" lvl="1" indent="-342900" algn="just">
              <a:lnSpc>
                <a:spcPct val="100000"/>
              </a:lnSpc>
              <a:buClr>
                <a:schemeClr val="accent2"/>
              </a:buClr>
              <a:buSzTx/>
              <a:buFont typeface="Arial" panose="020B0604020202020204" pitchFamily="34" charset="0"/>
              <a:buChar char="−"/>
            </a:pP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rgbClr val="010813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Une 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rgbClr val="C4575A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augmentation des plafonds 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rgbClr val="010813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individualisés 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rgbClr val="010813"/>
              </a:solidFill>
              <a:effectLst/>
              <a:latin typeface="+mn-lt"/>
            </a:endParaRPr>
          </a:p>
          <a:p>
            <a:pPr marL="517525" lvl="1" indent="-342900" algn="just">
              <a:lnSpc>
                <a:spcPct val="100000"/>
              </a:lnSpc>
              <a:buClr>
                <a:schemeClr val="accent2"/>
              </a:buClr>
              <a:buSzTx/>
              <a:buFont typeface="Arial" panose="020B0604020202020204" pitchFamily="34" charset="0"/>
              <a:buChar char="−"/>
            </a:pP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rgbClr val="010813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Une augmentation des plafonds cumulés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rgbClr val="010813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862975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A587B-5814-4D9B-9598-FE9CB954CB0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plafonds hors accord de </a:t>
            </a:r>
            <a:r>
              <a:rPr lang="fr-FR" dirty="0" err="1"/>
              <a:t>bRanche</a:t>
            </a:r>
            <a:r>
              <a:rPr lang="fr-FR" dirty="0"/>
              <a:t> et en cas d’accord de branche</a:t>
            </a:r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808034" y="2678316"/>
          <a:ext cx="10529672" cy="2732309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702948">
                  <a:extLst>
                    <a:ext uri="{9D8B030D-6E8A-4147-A177-3AD203B41FA5}">
                      <a16:colId xmlns:a16="http://schemas.microsoft.com/office/drawing/2014/main" val="3312175823"/>
                    </a:ext>
                  </a:extLst>
                </a:gridCol>
                <a:gridCol w="1522036">
                  <a:extLst>
                    <a:ext uri="{9D8B030D-6E8A-4147-A177-3AD203B41FA5}">
                      <a16:colId xmlns:a16="http://schemas.microsoft.com/office/drawing/2014/main" val="403720996"/>
                    </a:ext>
                  </a:extLst>
                </a:gridCol>
                <a:gridCol w="1382290">
                  <a:extLst>
                    <a:ext uri="{9D8B030D-6E8A-4147-A177-3AD203B41FA5}">
                      <a16:colId xmlns:a16="http://schemas.microsoft.com/office/drawing/2014/main" val="2262748712"/>
                    </a:ext>
                  </a:extLst>
                </a:gridCol>
                <a:gridCol w="1468954">
                  <a:extLst>
                    <a:ext uri="{9D8B030D-6E8A-4147-A177-3AD203B41FA5}">
                      <a16:colId xmlns:a16="http://schemas.microsoft.com/office/drawing/2014/main" val="4103145248"/>
                    </a:ext>
                  </a:extLst>
                </a:gridCol>
                <a:gridCol w="1422372">
                  <a:extLst>
                    <a:ext uri="{9D8B030D-6E8A-4147-A177-3AD203B41FA5}">
                      <a16:colId xmlns:a16="http://schemas.microsoft.com/office/drawing/2014/main" val="3066871307"/>
                    </a:ext>
                  </a:extLst>
                </a:gridCol>
                <a:gridCol w="1494953">
                  <a:extLst>
                    <a:ext uri="{9D8B030D-6E8A-4147-A177-3AD203B41FA5}">
                      <a16:colId xmlns:a16="http://schemas.microsoft.com/office/drawing/2014/main" val="656663357"/>
                    </a:ext>
                  </a:extLst>
                </a:gridCol>
                <a:gridCol w="1536119">
                  <a:extLst>
                    <a:ext uri="{9D8B030D-6E8A-4147-A177-3AD203B41FA5}">
                      <a16:colId xmlns:a16="http://schemas.microsoft.com/office/drawing/2014/main" val="3979423199"/>
                    </a:ext>
                  </a:extLst>
                </a:gridCol>
              </a:tblGrid>
              <a:tr h="498715"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fr-FR" sz="1200" kern="1200" baseline="0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fr-FR" sz="1200" baseline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3321" marR="53321" marT="0" marB="0"/>
                </a:tc>
                <a:tc gridSpan="2">
                  <a:txBody>
                    <a:bodyPr/>
                    <a:lstStyle/>
                    <a:p>
                      <a:pPr marL="88900" indent="0" algn="l">
                        <a:spcAft>
                          <a:spcPts val="0"/>
                        </a:spcAft>
                      </a:pPr>
                      <a:r>
                        <a:rPr lang="fr-FR" sz="1200" kern="1200" baseline="0" dirty="0">
                          <a:effectLst/>
                          <a:latin typeface="Arial" panose="020B0604020202020204" pitchFamily="34" charset="0"/>
                        </a:rPr>
                        <a:t>Taux de prise en charge </a:t>
                      </a:r>
                      <a:r>
                        <a:rPr lang="fr-FR" sz="1200" kern="0" baseline="0" dirty="0">
                          <a:effectLst/>
                          <a:latin typeface="Arial" panose="020B0604020202020204" pitchFamily="34" charset="0"/>
                        </a:rPr>
                        <a:t>de</a:t>
                      </a:r>
                      <a:r>
                        <a:rPr lang="fr-FR" sz="1200" kern="1200" baseline="0" dirty="0">
                          <a:effectLst/>
                          <a:latin typeface="Arial" panose="020B0604020202020204" pitchFamily="34" charset="0"/>
                        </a:rPr>
                        <a:t> la facture acquittée </a:t>
                      </a:r>
                      <a:endParaRPr lang="fr-FR" sz="1200" baseline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3321" marR="53321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88900" indent="0" algn="l">
                        <a:spcAft>
                          <a:spcPts val="0"/>
                        </a:spcAft>
                      </a:pPr>
                      <a:r>
                        <a:rPr lang="fr-FR" sz="1200" kern="1200" baseline="0" dirty="0">
                          <a:effectLst/>
                          <a:latin typeface="Arial" panose="020B0604020202020204" pitchFamily="34" charset="0"/>
                        </a:rPr>
                        <a:t>Limitation de la prise en charge par usage d’ici 2027 </a:t>
                      </a:r>
                      <a:endParaRPr lang="fr-FR" sz="1200" baseline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3321" marR="53321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88900" indent="0" algn="l">
                        <a:spcAft>
                          <a:spcPts val="0"/>
                        </a:spcAft>
                      </a:pPr>
                      <a:r>
                        <a:rPr lang="fr-FR" sz="1200" kern="1200" baseline="0" dirty="0">
                          <a:effectLst/>
                          <a:latin typeface="Arial" panose="020B0604020202020204" pitchFamily="34" charset="0"/>
                        </a:rPr>
                        <a:t>Limitation des prises en charge cumulés pour tous les usages d’ici 2027</a:t>
                      </a:r>
                      <a:endParaRPr lang="fr-FR" sz="1200" baseline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3321" marR="53321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3666856"/>
                  </a:ext>
                </a:extLst>
              </a:tr>
              <a:tr h="818876">
                <a:tc>
                  <a:txBody>
                    <a:bodyPr/>
                    <a:lstStyle/>
                    <a:p>
                      <a:pPr marL="45720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200" kern="1200" baseline="0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fr-FR" sz="1200" baseline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3321" marR="53321" marT="0" marB="0"/>
                </a:tc>
                <a:tc>
                  <a:txBody>
                    <a:bodyPr/>
                    <a:lstStyle/>
                    <a:p>
                      <a:pPr marL="88900" indent="0" algn="ctr">
                        <a:spcAft>
                          <a:spcPts val="0"/>
                        </a:spcAft>
                      </a:pPr>
                      <a:r>
                        <a:rPr lang="fr-FR" sz="1200" kern="1200" baseline="0" dirty="0">
                          <a:effectLst/>
                          <a:latin typeface="Arial Black" panose="020B0A04020102020204" pitchFamily="34" charset="0"/>
                        </a:rPr>
                        <a:t>Hors accord de branche </a:t>
                      </a:r>
                      <a:endParaRPr lang="fr-FR" sz="1200" baseline="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53321" marR="53321" marT="0" marB="0"/>
                </a:tc>
                <a:tc>
                  <a:txBody>
                    <a:bodyPr/>
                    <a:lstStyle/>
                    <a:p>
                      <a:pPr marL="88900" indent="0" algn="ctr">
                        <a:spcAft>
                          <a:spcPts val="0"/>
                        </a:spcAft>
                      </a:pPr>
                      <a:r>
                        <a:rPr lang="fr-FR" sz="1200" kern="1200" baseline="0" dirty="0">
                          <a:effectLst/>
                          <a:latin typeface="Arial Black" panose="020B0A04020102020204" pitchFamily="34" charset="0"/>
                        </a:rPr>
                        <a:t>En cas d’accord de branche </a:t>
                      </a:r>
                      <a:endParaRPr lang="fr-FR" sz="1200" baseline="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53321" marR="53321" marT="0" marB="0"/>
                </a:tc>
                <a:tc>
                  <a:txBody>
                    <a:bodyPr/>
                    <a:lstStyle/>
                    <a:p>
                      <a:pPr marL="88900" indent="0" algn="ctr">
                        <a:spcAft>
                          <a:spcPts val="0"/>
                        </a:spcAft>
                      </a:pPr>
                      <a:r>
                        <a:rPr lang="fr-FR" sz="1200" kern="1200" baseline="0" dirty="0">
                          <a:effectLst/>
                          <a:latin typeface="Arial Black" panose="020B0A04020102020204" pitchFamily="34" charset="0"/>
                        </a:rPr>
                        <a:t>Hors accord de branche </a:t>
                      </a:r>
                      <a:endParaRPr lang="fr-FR" sz="1200" baseline="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53321" marR="53321" marT="0" marB="0"/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fr-FR" sz="1200" kern="1200" baseline="0" dirty="0">
                          <a:effectLst/>
                          <a:latin typeface="Arial Black" panose="020B0A04020102020204" pitchFamily="34" charset="0"/>
                        </a:rPr>
                        <a:t>En cas d’accord de branche </a:t>
                      </a:r>
                      <a:endParaRPr lang="fr-FR" sz="1200" baseline="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53321" marR="53321" marT="0" marB="0"/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fr-FR" sz="1200" kern="1200" baseline="0" dirty="0">
                          <a:effectLst/>
                          <a:latin typeface="Arial Black" panose="020B0A04020102020204" pitchFamily="34" charset="0"/>
                        </a:rPr>
                        <a:t>Hors accord de branche </a:t>
                      </a:r>
                      <a:endParaRPr lang="fr-FR" sz="1200" baseline="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53321" marR="53321" marT="0" marB="0"/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fr-FR" sz="1200" kern="1200" baseline="0" dirty="0">
                          <a:effectLst/>
                          <a:latin typeface="Arial Black" panose="020B0A04020102020204" pitchFamily="34" charset="0"/>
                        </a:rPr>
                        <a:t>En cas d’accord de branche </a:t>
                      </a:r>
                      <a:endParaRPr lang="fr-FR" sz="1200" baseline="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53321" marR="53321" marT="0" marB="0"/>
                </a:tc>
                <a:extLst>
                  <a:ext uri="{0D108BD9-81ED-4DB2-BD59-A6C34878D82A}">
                    <a16:rowId xmlns:a16="http://schemas.microsoft.com/office/drawing/2014/main" val="1684339062"/>
                  </a:ext>
                </a:extLst>
              </a:tr>
              <a:tr h="909862">
                <a:tc>
                  <a:txBody>
                    <a:bodyPr/>
                    <a:lstStyle/>
                    <a:p>
                      <a:pPr marL="88900" indent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200" kern="1200" baseline="0" dirty="0">
                          <a:effectLst/>
                          <a:latin typeface="Arial" panose="020B0604020202020204" pitchFamily="34" charset="0"/>
                        </a:rPr>
                        <a:t>Entreprises de &lt;200 salariés, et travailleurs indépendants</a:t>
                      </a:r>
                      <a:endParaRPr lang="fr-FR" sz="1200" baseline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3321" marR="53321" marT="0" marB="0"/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fr-FR" sz="1200" kern="1200" baseline="0" dirty="0">
                          <a:effectLst/>
                          <a:latin typeface="Arial Black" panose="020B0A04020102020204" pitchFamily="34" charset="0"/>
                        </a:rPr>
                        <a:t>70%</a:t>
                      </a:r>
                      <a:endParaRPr lang="fr-FR" sz="1200" baseline="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53321" marR="53321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fr-FR" sz="1200" kern="1200" baseline="0">
                          <a:effectLst/>
                          <a:latin typeface="Arial Black" panose="020B0A04020102020204" pitchFamily="34" charset="0"/>
                        </a:rPr>
                        <a:t>85%</a:t>
                      </a:r>
                      <a:endParaRPr lang="fr-FR" sz="1200" baseline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53321" marR="53321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fr-FR" sz="1200" kern="1200" baseline="0" dirty="0">
                          <a:effectLst/>
                          <a:latin typeface="Arial Black" panose="020B0A04020102020204" pitchFamily="34" charset="0"/>
                        </a:rPr>
                        <a:t>25 000 €</a:t>
                      </a:r>
                      <a:endParaRPr lang="fr-FR" sz="1200" baseline="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53321" marR="53321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fr-FR" sz="1200" kern="1200" baseline="0" dirty="0">
                          <a:effectLst/>
                          <a:latin typeface="Arial Black" panose="020B0A04020102020204" pitchFamily="34" charset="0"/>
                        </a:rPr>
                        <a:t>50 000€</a:t>
                      </a:r>
                      <a:endParaRPr lang="fr-FR" sz="1200" baseline="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53321" marR="53321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fr-FR" sz="1200" kern="1200" baseline="0" dirty="0">
                          <a:effectLst/>
                          <a:latin typeface="Arial Black" panose="020B0A04020102020204" pitchFamily="34" charset="0"/>
                        </a:rPr>
                        <a:t>75 000€</a:t>
                      </a:r>
                      <a:endParaRPr lang="fr-FR" sz="1200" baseline="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53321" marR="53321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fr-FR" sz="1200" kern="1200" baseline="0" dirty="0">
                          <a:effectLst/>
                          <a:latin typeface="Arial Black" panose="020B0A04020102020204" pitchFamily="34" charset="0"/>
                        </a:rPr>
                        <a:t>125 000€</a:t>
                      </a:r>
                      <a:endParaRPr lang="fr-FR" sz="1200" baseline="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53321" marR="53321" marT="0" marB="0" anchor="ctr"/>
                </a:tc>
                <a:extLst>
                  <a:ext uri="{0D108BD9-81ED-4DB2-BD59-A6C34878D82A}">
                    <a16:rowId xmlns:a16="http://schemas.microsoft.com/office/drawing/2014/main" val="679979864"/>
                  </a:ext>
                </a:extLst>
              </a:tr>
              <a:tr h="454931">
                <a:tc>
                  <a:txBody>
                    <a:bodyPr/>
                    <a:lstStyle/>
                    <a:p>
                      <a:pPr marL="88900" indent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200" kern="1200" baseline="0" dirty="0">
                          <a:effectLst/>
                          <a:latin typeface="Arial" panose="020B0604020202020204" pitchFamily="34" charset="0"/>
                        </a:rPr>
                        <a:t>Entreprises &gt;200 salariés </a:t>
                      </a:r>
                      <a:endParaRPr lang="fr-FR" sz="1200" baseline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3321" marR="53321" marT="0" marB="0"/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fr-FR" sz="1200" kern="1200" baseline="0">
                          <a:effectLst/>
                          <a:latin typeface="Arial Black" panose="020B0A04020102020204" pitchFamily="34" charset="0"/>
                        </a:rPr>
                        <a:t>70%</a:t>
                      </a:r>
                      <a:endParaRPr lang="fr-FR" sz="1200" baseline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53321" marR="53321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fr-FR" sz="1200" kern="1200" baseline="0">
                          <a:effectLst/>
                          <a:latin typeface="Arial Black" panose="020B0A04020102020204" pitchFamily="34" charset="0"/>
                        </a:rPr>
                        <a:t>85% </a:t>
                      </a:r>
                      <a:endParaRPr lang="fr-FR" sz="1200" baseline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53321" marR="53321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fr-FR" sz="1200" kern="1200" baseline="0" dirty="0">
                          <a:effectLst/>
                          <a:latin typeface="Arial Black" panose="020B0A04020102020204" pitchFamily="34" charset="0"/>
                        </a:rPr>
                        <a:t>25 000€</a:t>
                      </a:r>
                      <a:endParaRPr lang="fr-FR" sz="1200" baseline="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53321" marR="53321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fr-FR" sz="1200" kern="1200" baseline="0">
                          <a:effectLst/>
                          <a:latin typeface="Arial Black" panose="020B0A04020102020204" pitchFamily="34" charset="0"/>
                        </a:rPr>
                        <a:t>25 000€</a:t>
                      </a:r>
                      <a:endParaRPr lang="fr-FR" sz="1200" baseline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53321" marR="53321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fr-FR" sz="1200" kern="1200" baseline="0" dirty="0">
                          <a:effectLst/>
                          <a:latin typeface="Arial Black" panose="020B0A04020102020204" pitchFamily="34" charset="0"/>
                        </a:rPr>
                        <a:t>25 000€</a:t>
                      </a:r>
                      <a:endParaRPr lang="fr-FR" sz="1200" baseline="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53321" marR="53321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fr-FR" sz="1200" kern="1200" baseline="0" dirty="0">
                          <a:effectLst/>
                          <a:latin typeface="Arial Black" panose="020B0A04020102020204" pitchFamily="34" charset="0"/>
                        </a:rPr>
                        <a:t> 25 000€</a:t>
                      </a:r>
                      <a:endParaRPr lang="fr-FR" sz="1200" baseline="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53321" marR="53321" marT="0" marB="0" anchor="ctr"/>
                </a:tc>
                <a:extLst>
                  <a:ext uri="{0D108BD9-81ED-4DB2-BD59-A6C34878D82A}">
                    <a16:rowId xmlns:a16="http://schemas.microsoft.com/office/drawing/2014/main" val="2392745052"/>
                  </a:ext>
                </a:extLst>
              </a:tr>
            </a:tbl>
          </a:graphicData>
        </a:graphic>
      </p:graphicFrame>
      <p:sp>
        <p:nvSpPr>
          <p:cNvPr id="11" name="ZoneTexte 10"/>
          <p:cNvSpPr txBox="1"/>
          <p:nvPr/>
        </p:nvSpPr>
        <p:spPr>
          <a:xfrm>
            <a:off x="808034" y="1723521"/>
            <a:ext cx="10891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555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Pour les équipements, diagnostics et formations, aménagements de postes, actions de sensibilisation : </a:t>
            </a:r>
          </a:p>
        </p:txBody>
      </p:sp>
    </p:spTree>
    <p:extLst>
      <p:ext uri="{BB962C8B-B14F-4D97-AF65-F5344CB8AC3E}">
        <p14:creationId xmlns:p14="http://schemas.microsoft.com/office/powerpoint/2010/main" val="14571687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A587B-5814-4D9B-9598-FE9CB954CB0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plafonds hors accord de </a:t>
            </a:r>
            <a:r>
              <a:rPr lang="fr-FR" dirty="0" err="1"/>
              <a:t>bRanche</a:t>
            </a:r>
            <a:r>
              <a:rPr lang="fr-FR" dirty="0"/>
              <a:t> et en cas d’accord de branche</a:t>
            </a: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973553" y="3101527"/>
          <a:ext cx="9828425" cy="1691828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787266">
                  <a:extLst>
                    <a:ext uri="{9D8B030D-6E8A-4147-A177-3AD203B41FA5}">
                      <a16:colId xmlns:a16="http://schemas.microsoft.com/office/drawing/2014/main" val="1717259144"/>
                    </a:ext>
                  </a:extLst>
                </a:gridCol>
                <a:gridCol w="3891927">
                  <a:extLst>
                    <a:ext uri="{9D8B030D-6E8A-4147-A177-3AD203B41FA5}">
                      <a16:colId xmlns:a16="http://schemas.microsoft.com/office/drawing/2014/main" val="578500179"/>
                    </a:ext>
                  </a:extLst>
                </a:gridCol>
                <a:gridCol w="4149232">
                  <a:extLst>
                    <a:ext uri="{9D8B030D-6E8A-4147-A177-3AD203B41FA5}">
                      <a16:colId xmlns:a16="http://schemas.microsoft.com/office/drawing/2014/main" val="2851679608"/>
                    </a:ext>
                  </a:extLst>
                </a:gridCol>
              </a:tblGrid>
              <a:tr h="128478">
                <a:tc>
                  <a:txBody>
                    <a:bodyPr/>
                    <a:lstStyle/>
                    <a:p>
                      <a:pPr marL="45720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100" kern="12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90488" indent="0" algn="ctr">
                        <a:spcAft>
                          <a:spcPts val="0"/>
                        </a:spcAft>
                      </a:pPr>
                      <a:r>
                        <a:rPr lang="fr-FR" sz="1800" kern="1200" dirty="0">
                          <a:effectLst/>
                        </a:rPr>
                        <a:t>Taux de prise en charge de la facture acquittée </a:t>
                      </a:r>
                    </a:p>
                    <a:p>
                      <a:pPr marL="90488" indent="0" algn="ctr">
                        <a:spcAft>
                          <a:spcPts val="0"/>
                        </a:spcAft>
                      </a:pP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5189412"/>
                  </a:ext>
                </a:extLst>
              </a:tr>
              <a:tr h="128478">
                <a:tc>
                  <a:txBody>
                    <a:bodyPr/>
                    <a:lstStyle/>
                    <a:p>
                      <a:pPr marL="45720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100" kern="12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0488" indent="0" algn="ctr">
                        <a:spcAft>
                          <a:spcPts val="0"/>
                        </a:spcAft>
                      </a:pPr>
                      <a:r>
                        <a:rPr lang="fr-FR" sz="1600" kern="1200" dirty="0">
                          <a:effectLst/>
                          <a:latin typeface="Arial Black" panose="020B0A04020102020204" pitchFamily="34" charset="0"/>
                        </a:rPr>
                        <a:t>Hors accord de branche </a:t>
                      </a:r>
                      <a:endParaRPr lang="fr-FR" sz="16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0488" indent="0" algn="ctr">
                        <a:spcAft>
                          <a:spcPts val="0"/>
                        </a:spcAft>
                      </a:pPr>
                      <a:r>
                        <a:rPr lang="fr-FR" sz="1600" kern="1200" dirty="0">
                          <a:effectLst/>
                          <a:latin typeface="Arial Black" panose="020B0A04020102020204" pitchFamily="34" charset="0"/>
                        </a:rPr>
                        <a:t>En cas d’accord de branche </a:t>
                      </a:r>
                      <a:endParaRPr lang="fr-FR" sz="16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08410123"/>
                  </a:ext>
                </a:extLst>
              </a:tr>
              <a:tr h="899348">
                <a:tc>
                  <a:txBody>
                    <a:bodyPr/>
                    <a:lstStyle/>
                    <a:p>
                      <a:pPr marL="90488" indent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kern="1200" dirty="0">
                          <a:effectLst/>
                        </a:rPr>
                        <a:t>Salaire de préventeurs 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0488" indent="0" algn="ctr">
                        <a:spcAft>
                          <a:spcPts val="0"/>
                        </a:spcAft>
                      </a:pPr>
                      <a:endParaRPr lang="fr-FR" sz="1600" kern="1200" dirty="0">
                        <a:effectLst/>
                        <a:latin typeface="Arial Black" panose="020B0A04020102020204" pitchFamily="34" charset="0"/>
                      </a:endParaRPr>
                    </a:p>
                    <a:p>
                      <a:pPr marL="90488" indent="0" algn="ctr">
                        <a:spcAft>
                          <a:spcPts val="0"/>
                        </a:spcAft>
                      </a:pPr>
                      <a:r>
                        <a:rPr lang="fr-FR" sz="1600" kern="1200" dirty="0">
                          <a:effectLst/>
                          <a:latin typeface="Arial Black" panose="020B0A04020102020204" pitchFamily="34" charset="0"/>
                        </a:rPr>
                        <a:t>8 235€</a:t>
                      </a:r>
                      <a:endParaRPr lang="fr-FR" sz="16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0488" indent="0" algn="ctr">
                        <a:spcAft>
                          <a:spcPts val="0"/>
                        </a:spcAft>
                      </a:pPr>
                      <a:endParaRPr lang="fr-FR" sz="1600" kern="1200" dirty="0">
                        <a:effectLst/>
                        <a:latin typeface="Arial Black" panose="020B0A04020102020204" pitchFamily="34" charset="0"/>
                      </a:endParaRPr>
                    </a:p>
                    <a:p>
                      <a:pPr marL="90488" indent="0" algn="ctr">
                        <a:spcAft>
                          <a:spcPts val="0"/>
                        </a:spcAft>
                      </a:pPr>
                      <a:r>
                        <a:rPr lang="fr-FR" sz="1600" kern="1200" dirty="0">
                          <a:effectLst/>
                          <a:latin typeface="Arial Black" panose="020B0A04020102020204" pitchFamily="34" charset="0"/>
                        </a:rPr>
                        <a:t>10 000€</a:t>
                      </a:r>
                      <a:endParaRPr lang="fr-FR" sz="16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40281966"/>
                  </a:ext>
                </a:extLst>
              </a:tr>
            </a:tbl>
          </a:graphicData>
        </a:graphic>
      </p:graphicFrame>
      <p:sp>
        <p:nvSpPr>
          <p:cNvPr id="10" name="ZoneTexte 9"/>
          <p:cNvSpPr txBox="1"/>
          <p:nvPr/>
        </p:nvSpPr>
        <p:spPr>
          <a:xfrm>
            <a:off x="755468" y="2249607"/>
            <a:ext cx="10891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555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La prise en charge forfaitaire pour les salaires de préventeurs, embauchés (CDD, CDI)</a:t>
            </a:r>
          </a:p>
        </p:txBody>
      </p:sp>
    </p:spTree>
    <p:extLst>
      <p:ext uri="{BB962C8B-B14F-4D97-AF65-F5344CB8AC3E}">
        <p14:creationId xmlns:p14="http://schemas.microsoft.com/office/powerpoint/2010/main" val="222007931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A587B-5814-4D9B-9598-FE9CB954CB0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Comment Faire sa demande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6"/>
          </p:nvPr>
        </p:nvSpPr>
        <p:spPr>
          <a:xfrm>
            <a:off x="1210491" y="1974682"/>
            <a:ext cx="10595475" cy="3973272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10813"/>
                </a:solidFill>
              </a:rPr>
              <a:t>A compter du 18 mars 2024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400" dirty="0">
              <a:solidFill>
                <a:srgbClr val="010813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10813"/>
                </a:solidFill>
              </a:rPr>
              <a:t>En ligne sur net-entreprises.fr &gt; Compte AT-MP </a:t>
            </a:r>
            <a:br>
              <a:rPr lang="fr-FR" sz="2400" dirty="0">
                <a:solidFill>
                  <a:srgbClr val="010813"/>
                </a:solidFill>
              </a:rPr>
            </a:br>
            <a:r>
              <a:rPr lang="fr-FR" sz="2400" dirty="0">
                <a:solidFill>
                  <a:srgbClr val="010813"/>
                </a:solidFill>
              </a:rPr>
              <a:t>Chaque entreprise verra s’afficher la disponibilité des aides en fonction de son activité, de sa taille et de la consommation des budgets.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400" dirty="0">
              <a:solidFill>
                <a:srgbClr val="010813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10813"/>
                </a:solidFill>
              </a:rPr>
              <a:t>Sur la base de factures acquittées</a:t>
            </a:r>
            <a:r>
              <a:rPr lang="fr-FR" sz="2400" dirty="0">
                <a:solidFill>
                  <a:srgbClr val="010813"/>
                </a:solidFill>
              </a:rPr>
              <a:t> (pas de réservation) ou </a:t>
            </a:r>
            <a:r>
              <a:rPr lang="fr-FR" sz="2400" b="1" dirty="0">
                <a:solidFill>
                  <a:srgbClr val="010813"/>
                </a:solidFill>
              </a:rPr>
              <a:t>contrats de travail</a:t>
            </a:r>
            <a:br>
              <a:rPr lang="fr-FR" sz="2400" dirty="0">
                <a:solidFill>
                  <a:srgbClr val="010813"/>
                </a:solidFill>
              </a:rPr>
            </a:br>
            <a:r>
              <a:rPr lang="fr-FR" sz="2400" dirty="0">
                <a:solidFill>
                  <a:srgbClr val="010813"/>
                </a:solidFill>
              </a:rPr>
              <a:t>Pour des achats ou prestations réalisés depuis le 1</a:t>
            </a:r>
            <a:r>
              <a:rPr lang="fr-FR" sz="2400" baseline="30000" dirty="0">
                <a:solidFill>
                  <a:srgbClr val="010813"/>
                </a:solidFill>
              </a:rPr>
              <a:t>er</a:t>
            </a:r>
            <a:r>
              <a:rPr lang="fr-FR" sz="2400" dirty="0">
                <a:solidFill>
                  <a:srgbClr val="010813"/>
                </a:solidFill>
              </a:rPr>
              <a:t> janvier 2024.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400" dirty="0">
              <a:solidFill>
                <a:srgbClr val="010813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10813"/>
                </a:solidFill>
              </a:rPr>
              <a:t>Les modèles d’</a:t>
            </a:r>
            <a:r>
              <a:rPr lang="fr-FR" sz="2400" b="1" dirty="0">
                <a:solidFill>
                  <a:srgbClr val="010813"/>
                </a:solidFill>
              </a:rPr>
              <a:t>attestations</a:t>
            </a:r>
            <a:r>
              <a:rPr lang="fr-FR" sz="2400" dirty="0">
                <a:solidFill>
                  <a:srgbClr val="010813"/>
                </a:solidFill>
              </a:rPr>
              <a:t> à fournir sont disponibles sur </a:t>
            </a:r>
            <a:r>
              <a:rPr lang="fr-FR" sz="2400" b="1" dirty="0">
                <a:solidFill>
                  <a:srgbClr val="010813"/>
                </a:solidFill>
              </a:rPr>
              <a:t>ameli.fr/entreprise</a:t>
            </a:r>
          </a:p>
        </p:txBody>
      </p:sp>
      <p:pic>
        <p:nvPicPr>
          <p:cNvPr id="5" name="Image 4" descr="Une image contenant capture d’écran, texte, logiciel, Page web&#10;&#10;Description générée automatiquement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6246" y="1974682"/>
            <a:ext cx="2254828" cy="1035322"/>
          </a:xfrm>
          <a:prstGeom prst="rect">
            <a:avLst/>
          </a:prstGeom>
          <a:ln>
            <a:solidFill>
              <a:srgbClr val="0C419A"/>
            </a:solidFill>
          </a:ln>
        </p:spPr>
      </p:pic>
    </p:spTree>
    <p:extLst>
      <p:ext uri="{BB962C8B-B14F-4D97-AF65-F5344CB8AC3E}">
        <p14:creationId xmlns:p14="http://schemas.microsoft.com/office/powerpoint/2010/main" val="42266734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04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FR" dirty="0"/>
              <a:t>annexes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A587B-5814-4D9B-9598-FE9CB954CB0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416630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A587B-5814-4D9B-9598-FE9CB954CB0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Annexes pour les demandes d’aides financières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6"/>
          </p:nvPr>
        </p:nvSpPr>
        <p:spPr>
          <a:xfrm>
            <a:off x="1272640" y="1777847"/>
            <a:ext cx="10422020" cy="4563959"/>
          </a:xfrm>
        </p:spPr>
        <p:txBody>
          <a:bodyPr>
            <a:normAutofit fontScale="92500" lnSpcReduction="20000"/>
          </a:bodyPr>
          <a:lstStyle/>
          <a:p>
            <a:r>
              <a:rPr lang="fr-FR" sz="2200" b="1" dirty="0"/>
              <a:t>Pour les diagnostics ergonomiques 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900" dirty="0">
                <a:hlinkClick r:id="rId2"/>
              </a:rPr>
              <a:t>Attestation pour le financement d’un diagnostic ergonomique à compléter par le prestataire</a:t>
            </a:r>
            <a:endParaRPr lang="fr-FR" sz="19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900" dirty="0">
                <a:hlinkClick r:id="rId3"/>
              </a:rPr>
              <a:t>Attestation de service fait à compléter par l’entreprise ou le travailleur indépendant</a:t>
            </a:r>
            <a:endParaRPr lang="fr-FR" sz="1900" dirty="0"/>
          </a:p>
          <a:p>
            <a:endParaRPr lang="fr-FR" b="1" dirty="0"/>
          </a:p>
          <a:p>
            <a:r>
              <a:rPr lang="fr-FR" b="1" dirty="0"/>
              <a:t>Pour les équipements 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900" dirty="0">
                <a:hlinkClick r:id="rId4"/>
              </a:rPr>
              <a:t>Cahier des charges techniques des équipements financés</a:t>
            </a:r>
            <a:endParaRPr lang="fr-FR" sz="19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900" dirty="0">
                <a:hlinkClick r:id="rId5"/>
              </a:rPr>
              <a:t>Attestation à compléter par le fournisseur</a:t>
            </a:r>
            <a:endParaRPr lang="fr-FR" sz="19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900" dirty="0">
                <a:hlinkClick r:id="rId3"/>
              </a:rPr>
              <a:t>Attestation de service fait à compléter par l’entreprise ou le travailleur indépendant</a:t>
            </a:r>
            <a:endParaRPr lang="fr-FR" sz="1900" dirty="0"/>
          </a:p>
          <a:p>
            <a:endParaRPr lang="fr-FR" b="1" dirty="0"/>
          </a:p>
          <a:p>
            <a:r>
              <a:rPr lang="fr-FR" b="1" dirty="0"/>
              <a:t>Pour les actions de formation 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900" dirty="0">
                <a:hlinkClick r:id="rId6"/>
              </a:rPr>
              <a:t>Liste des formations prises en charge</a:t>
            </a:r>
            <a:endParaRPr lang="fr-FR" sz="19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900" dirty="0">
                <a:hlinkClick r:id="rId7"/>
              </a:rPr>
              <a:t>Liste des organismes habilités par l’Assurance Maladie – Risques professionnels</a:t>
            </a:r>
            <a:endParaRPr lang="fr-FR" sz="19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900" dirty="0">
                <a:hlinkClick r:id="rId3"/>
              </a:rPr>
              <a:t>Attestation de service fait à compléter par l’entreprise ou le travailleur indépendant</a:t>
            </a:r>
            <a:endParaRPr lang="fr-FR" sz="1900" dirty="0"/>
          </a:p>
          <a:p>
            <a:endParaRPr lang="fr-FR" b="1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4324116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A587B-5814-4D9B-9598-FE9CB954CB0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Annexes pour les demandes d’aides financières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6"/>
          </p:nvPr>
        </p:nvSpPr>
        <p:spPr>
          <a:xfrm>
            <a:off x="1272640" y="1777847"/>
            <a:ext cx="10422020" cy="4563959"/>
          </a:xfrm>
        </p:spPr>
        <p:txBody>
          <a:bodyPr>
            <a:normAutofit lnSpcReduction="10000"/>
          </a:bodyPr>
          <a:lstStyle/>
          <a:p>
            <a:r>
              <a:rPr lang="fr-FR" sz="2200" b="1" dirty="0"/>
              <a:t>Pour les actions de sensibilisation et de communication 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900" dirty="0">
                <a:hlinkClick r:id="rId2"/>
              </a:rPr>
              <a:t>Attestation à compléter par l’entreprise ou le travailleur indépendant</a:t>
            </a:r>
            <a:endParaRPr lang="fr-FR" sz="19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900" dirty="0">
                <a:hlinkClick r:id="rId3"/>
              </a:rPr>
              <a:t>Attestation de service fait à compléter par l’entreprise ou le travailleur indépendant</a:t>
            </a:r>
            <a:endParaRPr lang="fr-FR" sz="1900" dirty="0"/>
          </a:p>
          <a:p>
            <a:endParaRPr lang="fr-FR" b="1" dirty="0"/>
          </a:p>
          <a:p>
            <a:r>
              <a:rPr lang="fr-FR" b="1" dirty="0"/>
              <a:t>Pour les aménagement de postes (PDP)  : </a:t>
            </a:r>
          </a:p>
          <a:p>
            <a:pPr marL="342900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fr-FR" altLang="fr-FR" sz="1800" dirty="0">
                <a:solidFill>
                  <a:srgbClr val="01081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Annexe 4 de l’arrêté du 16 octobre 2017 « </a:t>
            </a:r>
            <a:r>
              <a:rPr lang="fr-FR" sz="1800" dirty="0">
                <a:solidFill>
                  <a:srgbClr val="010813"/>
                </a:solidFill>
                <a:hlinkClick r:id="rId4"/>
              </a:rPr>
              <a:t>Proposition de mesures d'aménagement de poste » à compléter par la médecine du travail</a:t>
            </a:r>
            <a:r>
              <a:rPr lang="fr-FR" sz="1800" dirty="0">
                <a:solidFill>
                  <a:srgbClr val="010813"/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900" dirty="0">
                <a:hlinkClick r:id="rId5"/>
              </a:rPr>
              <a:t>Attestation à compléter par l’entreprise ou le travailleur indépendant</a:t>
            </a:r>
            <a:endParaRPr lang="fr-FR" sz="19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900" dirty="0">
                <a:hlinkClick r:id="rId3"/>
              </a:rPr>
              <a:t>Attestation de service fait à compléter par l’entreprise ou le travailleur indépendant</a:t>
            </a:r>
            <a:endParaRPr lang="fr-FR" sz="1900" dirty="0"/>
          </a:p>
          <a:p>
            <a:endParaRPr lang="fr-FR" b="1" dirty="0"/>
          </a:p>
          <a:p>
            <a:r>
              <a:rPr lang="fr-FR" b="1" dirty="0"/>
              <a:t>Pour les salaires de préventeurs: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900" dirty="0">
                <a:hlinkClick r:id="rId6"/>
              </a:rPr>
              <a:t>Attestation à compléter par l’entreprise ou le travailleur indépendant</a:t>
            </a:r>
            <a:endParaRPr lang="fr-FR" sz="1900" dirty="0"/>
          </a:p>
          <a:p>
            <a:endParaRPr lang="fr-FR" b="1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628475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489E54-0FC2-46CF-98B7-090BF787769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  <a:ln w="3175">
            <a:noFill/>
          </a:ln>
        </p:spPr>
        <p:txBody>
          <a:bodyPr vert="horz" lIns="360000" tIns="36000" rIns="72000" bIns="72000" rtlCol="0" anchor="ctr">
            <a:noAutofit/>
          </a:bodyPr>
          <a:lstStyle/>
          <a:p>
            <a:r>
              <a:rPr lang="fr-FR" dirty="0"/>
              <a:t>Notre offre de service en prévention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80FC0E-679B-47E4-ABA3-3CD341FB0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6" y="1423370"/>
            <a:ext cx="4504698" cy="2337261"/>
          </a:xfrm>
        </p:spPr>
        <p:txBody>
          <a:bodyPr rIns="36000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D05559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i="0" u="none" strike="noStrike" kern="1200" cap="none" spc="0" normalizeH="0" baseline="0" noProof="0" dirty="0">
                <a:ln>
                  <a:noFill/>
                </a:ln>
                <a:solidFill>
                  <a:srgbClr val="D05559"/>
                </a:solidFill>
                <a:effectLst/>
                <a:uLnTx/>
                <a:uFillTx/>
                <a:ea typeface="+mn-ea"/>
                <a:cs typeface="+mn-cs"/>
              </a:rPr>
              <a:t>Les Contrats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fr-FR" sz="3200" dirty="0">
                <a:solidFill>
                  <a:srgbClr val="D05559"/>
                </a:solidFill>
              </a:rPr>
              <a:t>de Prévention</a:t>
            </a:r>
            <a:endParaRPr kumimoji="0" lang="fr-FR" sz="3200" i="0" u="none" strike="noStrike" kern="1200" cap="none" spc="0" normalizeH="0" baseline="0" noProof="0" dirty="0">
              <a:ln>
                <a:noFill/>
              </a:ln>
              <a:solidFill>
                <a:srgbClr val="D05559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ea typeface="+mn-ea"/>
                <a:cs typeface="+mn-cs"/>
              </a:rPr>
              <a:t>Conditions d’accès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CA691D1-B785-4FFF-9804-A4E9828152D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50"/>
          <a:stretch/>
        </p:blipFill>
        <p:spPr>
          <a:xfrm>
            <a:off x="5640946" y="1338007"/>
            <a:ext cx="6071629" cy="4857303"/>
          </a:xfrm>
          <a:prstGeom prst="rect">
            <a:avLst/>
          </a:prstGeom>
        </p:spPr>
      </p:pic>
      <p:sp>
        <p:nvSpPr>
          <p:cNvPr id="14" name="ZoneTexte 13">
            <a:hlinkClick r:id="rId4"/>
            <a:extLst>
              <a:ext uri="{FF2B5EF4-FFF2-40B4-BE49-F238E27FC236}">
                <a16:creationId xmlns:a16="http://schemas.microsoft.com/office/drawing/2014/main" id="{892D11DD-6F9B-4A48-B8B6-4211487E44AC}"/>
              </a:ext>
            </a:extLst>
          </p:cNvPr>
          <p:cNvSpPr txBox="1"/>
          <p:nvPr/>
        </p:nvSpPr>
        <p:spPr>
          <a:xfrm>
            <a:off x="479424" y="5408942"/>
            <a:ext cx="48850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b="1" dirty="0">
                <a:solidFill>
                  <a:srgbClr val="D05559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https://www.ameli.fr/entreprise/tableau-cno</a:t>
            </a:r>
            <a:endParaRPr lang="fr-FR" b="1" dirty="0">
              <a:solidFill>
                <a:srgbClr val="D05559"/>
              </a:solidFill>
            </a:endParaRP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EB5284C3-E314-475C-B0BA-CA64CFF4E0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4588" y="702468"/>
            <a:ext cx="2122928" cy="369332"/>
          </a:xfrm>
          <a:prstGeom prst="rect">
            <a:avLst/>
          </a:prstGeom>
          <a:solidFill>
            <a:srgbClr val="D05559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spcBef>
                <a:spcPct val="50000"/>
              </a:spcBef>
              <a:defRPr b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Aides financières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9CE3F9A-DE97-48EE-9C2F-C4159B4DF64A}"/>
              </a:ext>
            </a:extLst>
          </p:cNvPr>
          <p:cNvSpPr txBox="1"/>
          <p:nvPr/>
        </p:nvSpPr>
        <p:spPr>
          <a:xfrm>
            <a:off x="7028953" y="1988146"/>
            <a:ext cx="2847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dirty="0">
                <a:solidFill>
                  <a:srgbClr val="5D73B8"/>
                </a:solidFill>
              </a:rPr>
              <a:t>1</a:t>
            </a:r>
          </a:p>
        </p:txBody>
      </p:sp>
      <p:pic>
        <p:nvPicPr>
          <p:cNvPr id="26" name="Image 25" descr="Une image contenant texte, périphérique, jauge&#10;&#10;Description générée automatiquement">
            <a:extLst>
              <a:ext uri="{FF2B5EF4-FFF2-40B4-BE49-F238E27FC236}">
                <a16:creationId xmlns:a16="http://schemas.microsoft.com/office/drawing/2014/main" id="{8D9FE8D8-36AF-41C0-BFC9-4E175E4D13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401" y="4769744"/>
            <a:ext cx="1988564" cy="387571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A63F8622-6269-459F-A987-B8C28350192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24" y="3895676"/>
            <a:ext cx="4318352" cy="71704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BE367753-1615-4E19-B1EE-70FA49DFE947}"/>
              </a:ext>
            </a:extLst>
          </p:cNvPr>
          <p:cNvSpPr txBox="1"/>
          <p:nvPr/>
        </p:nvSpPr>
        <p:spPr>
          <a:xfrm>
            <a:off x="479425" y="1517042"/>
            <a:ext cx="59507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de 1 à 199 salariés</a:t>
            </a:r>
          </a:p>
        </p:txBody>
      </p:sp>
    </p:spTree>
    <p:extLst>
      <p:ext uri="{BB962C8B-B14F-4D97-AF65-F5344CB8AC3E}">
        <p14:creationId xmlns:p14="http://schemas.microsoft.com/office/powerpoint/2010/main" val="3538104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489E54-0FC2-46CF-98B7-090BF787769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2"/>
          </a:solidFill>
          <a:ln w="3175">
            <a:noFill/>
          </a:ln>
        </p:spPr>
        <p:txBody>
          <a:bodyPr vert="horz" lIns="360000" tIns="36000" rIns="72000" bIns="72000" rtlCol="0" anchor="ctr">
            <a:noAutofit/>
          </a:bodyPr>
          <a:lstStyle/>
          <a:p>
            <a:pPr defTabSz="914400"/>
            <a:r>
              <a:rPr lang="fr-FR" dirty="0"/>
              <a:t>Notre offre de service en prévention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80FC0E-679B-47E4-ABA3-3CD341FB0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5" y="1412875"/>
            <a:ext cx="4401668" cy="2592455"/>
          </a:xfrm>
        </p:spPr>
        <p:txBody>
          <a:bodyPr rIns="36000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i="0" u="none" strike="noStrike" kern="1200" cap="none" spc="0" normalizeH="0" baseline="0" noProof="0" dirty="0">
              <a:ln>
                <a:noFill/>
              </a:ln>
              <a:solidFill>
                <a:srgbClr val="D05559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i="0" u="none" strike="noStrike" kern="1200" cap="none" spc="0" normalizeH="0" baseline="0" noProof="0" dirty="0">
                <a:ln>
                  <a:noFill/>
                </a:ln>
                <a:solidFill>
                  <a:srgbClr val="D0555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Les Contrats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i="0" u="none" strike="noStrike" kern="1200" cap="none" spc="0" normalizeH="0" baseline="0" noProof="0" dirty="0">
                <a:ln>
                  <a:noFill/>
                </a:ln>
                <a:solidFill>
                  <a:srgbClr val="D0555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 Prévention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Comment formuler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sa demande ?</a:t>
            </a:r>
            <a:endParaRPr lang="fr-FR" sz="2600" dirty="0">
              <a:solidFill>
                <a:srgbClr val="D05559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52044C4-D057-4942-BB9E-406E736C18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" t="1761" r="1144" b="2148"/>
          <a:stretch/>
        </p:blipFill>
        <p:spPr>
          <a:xfrm>
            <a:off x="6032719" y="1291787"/>
            <a:ext cx="5137008" cy="4579503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9ADE083-78C5-4D88-84D2-432962FCB029}"/>
              </a:ext>
            </a:extLst>
          </p:cNvPr>
          <p:cNvSpPr txBox="1"/>
          <p:nvPr/>
        </p:nvSpPr>
        <p:spPr>
          <a:xfrm>
            <a:off x="-638213" y="4286008"/>
            <a:ext cx="6219274" cy="422405"/>
          </a:xfrm>
          <a:prstGeom prst="rect">
            <a:avLst/>
          </a:prstGeom>
          <a:noFill/>
        </p:spPr>
        <p:txBody>
          <a:bodyPr wrap="square" lIns="360000" tIns="72000" rIns="360000" bIns="72000">
            <a:spAutoFit/>
          </a:bodyPr>
          <a:lstStyle/>
          <a:p>
            <a:pPr marL="0" lvl="2" algn="ctr"/>
            <a:r>
              <a:rPr lang="fr-FR" b="1" dirty="0">
                <a:solidFill>
                  <a:srgbClr val="0C419A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pife@carsat-nordest.fr</a:t>
            </a:r>
            <a:endParaRPr lang="fr-FR" b="1" dirty="0">
              <a:solidFill>
                <a:srgbClr val="0C419A"/>
              </a:solidFill>
            </a:endParaRP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id="{8E57805F-121D-4ED8-8331-7ECDF8007B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4588" y="702468"/>
            <a:ext cx="2122928" cy="369332"/>
          </a:xfrm>
          <a:prstGeom prst="rect">
            <a:avLst/>
          </a:prstGeom>
          <a:solidFill>
            <a:srgbClr val="D05559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spcBef>
                <a:spcPct val="50000"/>
              </a:spcBef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fr-FR" sz="1800" dirty="0"/>
              <a:t>Aides financières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A7C4962-9D6E-4AF3-BA50-170C81FC8F2A}"/>
              </a:ext>
            </a:extLst>
          </p:cNvPr>
          <p:cNvSpPr txBox="1"/>
          <p:nvPr/>
        </p:nvSpPr>
        <p:spPr>
          <a:xfrm>
            <a:off x="479424" y="1517042"/>
            <a:ext cx="62227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de 1 à 199 salariés</a:t>
            </a:r>
          </a:p>
        </p:txBody>
      </p:sp>
      <p:pic>
        <p:nvPicPr>
          <p:cNvPr id="15" name="Image 14" descr="Une image contenant texte, périphérique, jauge&#10;&#10;Description générée automatiquement">
            <a:extLst>
              <a:ext uri="{FF2B5EF4-FFF2-40B4-BE49-F238E27FC236}">
                <a16:creationId xmlns:a16="http://schemas.microsoft.com/office/drawing/2014/main" id="{CBE50705-5A13-4593-BE74-F990119481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215" y="4847721"/>
            <a:ext cx="1988564" cy="38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028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489E54-0FC2-46CF-98B7-090BF7877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Notre offre de service en prévention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4CC7A53-9B69-48D9-ADD8-49B2FAF148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9426" y="1399996"/>
            <a:ext cx="6247241" cy="4321175"/>
          </a:xfrm>
          <a:prstGeom prst="rect">
            <a:avLst/>
          </a:prstGeom>
        </p:spPr>
      </p:pic>
      <p:sp>
        <p:nvSpPr>
          <p:cNvPr id="18" name="Text Box 7">
            <a:extLst>
              <a:ext uri="{FF2B5EF4-FFF2-40B4-BE49-F238E27FC236}">
                <a16:creationId xmlns:a16="http://schemas.microsoft.com/office/drawing/2014/main" id="{8AB05F39-FA32-44FE-A298-918BB5A5F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4588" y="702468"/>
            <a:ext cx="2122928" cy="369332"/>
          </a:xfrm>
          <a:prstGeom prst="rect">
            <a:avLst/>
          </a:prstGeom>
          <a:solidFill>
            <a:srgbClr val="D05559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spcBef>
                <a:spcPct val="50000"/>
              </a:spcBef>
              <a:defRPr b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Aides financières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54C4BB3-04AF-F196-6BB1-5367638961F8}"/>
              </a:ext>
            </a:extLst>
          </p:cNvPr>
          <p:cNvSpPr txBox="1"/>
          <p:nvPr/>
        </p:nvSpPr>
        <p:spPr>
          <a:xfrm>
            <a:off x="774436" y="5074840"/>
            <a:ext cx="565722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rgbClr val="49494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RIB en </a:t>
            </a:r>
            <a:r>
              <a:rPr lang="fr-FR" sz="1200" b="1" dirty="0" err="1">
                <a:solidFill>
                  <a:srgbClr val="49494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pdf</a:t>
            </a:r>
            <a:r>
              <a:rPr lang="fr-FR" sz="1200" b="1" dirty="0">
                <a:solidFill>
                  <a:srgbClr val="49494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fr-FR" sz="1200" b="1" dirty="0">
                <a:solidFill>
                  <a:srgbClr val="494949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devis détaillé(s), bons de commande(s), bon(s) de livraison, preuves de paiement (extraits des relevés bancaires) dans les 6 mois suivant la confirmation de la réservation, attestations de formation, certificat </a:t>
            </a:r>
            <a:r>
              <a:rPr lang="fr-FR" sz="1200" b="1" dirty="0" err="1">
                <a:solidFill>
                  <a:srgbClr val="494949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Caces</a:t>
            </a:r>
            <a:r>
              <a:rPr lang="fr-FR" sz="1200" b="1" dirty="0">
                <a:solidFill>
                  <a:srgbClr val="49494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…</a:t>
            </a:r>
          </a:p>
        </p:txBody>
      </p:sp>
      <p:sp>
        <p:nvSpPr>
          <p:cNvPr id="17" name="Espace réservé du contenu 2">
            <a:extLst>
              <a:ext uri="{FF2B5EF4-FFF2-40B4-BE49-F238E27FC236}">
                <a16:creationId xmlns:a16="http://schemas.microsoft.com/office/drawing/2014/main" id="{7AECA36E-F601-4B1E-99AA-BB32045639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45631" y="1511775"/>
            <a:ext cx="2778929" cy="4153940"/>
          </a:xfrm>
        </p:spPr>
        <p:txBody>
          <a:bodyPr rIns="360000" anchor="t" anchorCtr="0"/>
          <a:lstStyle/>
          <a:p>
            <a:pPr algn="ctr">
              <a:spcBef>
                <a:spcPts val="0"/>
              </a:spcBef>
            </a:pPr>
            <a:endParaRPr lang="fr-FR" sz="1800" b="1" dirty="0">
              <a:solidFill>
                <a:srgbClr val="D05559"/>
              </a:solidFill>
            </a:endParaRPr>
          </a:p>
          <a:p>
            <a:pPr algn="ctr">
              <a:spcBef>
                <a:spcPts val="0"/>
              </a:spcBef>
            </a:pPr>
            <a:r>
              <a:rPr lang="fr-FR" sz="1800" b="1" dirty="0">
                <a:solidFill>
                  <a:srgbClr val="D05559"/>
                </a:solidFill>
              </a:rPr>
              <a:t>Les Subventions</a:t>
            </a:r>
          </a:p>
          <a:p>
            <a:pPr algn="ctr">
              <a:spcBef>
                <a:spcPts val="0"/>
              </a:spcBef>
              <a:spcAft>
                <a:spcPts val="1000"/>
              </a:spcAft>
            </a:pPr>
            <a:r>
              <a:rPr lang="fr-FR" sz="1800" b="1" dirty="0">
                <a:solidFill>
                  <a:srgbClr val="D05559"/>
                </a:solidFill>
              </a:rPr>
              <a:t>Prévention</a:t>
            </a:r>
          </a:p>
          <a:p>
            <a:pPr algn="ctr">
              <a:spcBef>
                <a:spcPts val="0"/>
              </a:spcBef>
            </a:pPr>
            <a:r>
              <a:rPr lang="fr-FR" sz="1800" dirty="0">
                <a:solidFill>
                  <a:srgbClr val="0C419A"/>
                </a:solidFill>
              </a:rPr>
              <a:t>La</a:t>
            </a:r>
            <a:r>
              <a:rPr lang="fr-FR" sz="1800" b="1" dirty="0">
                <a:solidFill>
                  <a:srgbClr val="0C419A"/>
                </a:solidFill>
              </a:rPr>
              <a:t> demande </a:t>
            </a:r>
          </a:p>
        </p:txBody>
      </p:sp>
    </p:spTree>
    <p:extLst>
      <p:ext uri="{BB962C8B-B14F-4D97-AF65-F5344CB8AC3E}">
        <p14:creationId xmlns:p14="http://schemas.microsoft.com/office/powerpoint/2010/main" val="309829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489E54-0FC2-46CF-98B7-090BF7877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Notre offre de service en prévention</a:t>
            </a: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id="{8E57805F-121D-4ED8-8331-7ECDF8007B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4588" y="702468"/>
            <a:ext cx="2122928" cy="369332"/>
          </a:xfrm>
          <a:prstGeom prst="rect">
            <a:avLst/>
          </a:prstGeom>
          <a:solidFill>
            <a:srgbClr val="D05559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spcBef>
                <a:spcPct val="50000"/>
              </a:spcBef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fr-FR" sz="1800" dirty="0"/>
              <a:t>Aides financières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B17BEA5-F405-48F5-9301-54CB03754658}"/>
              </a:ext>
            </a:extLst>
          </p:cNvPr>
          <p:cNvSpPr txBox="1"/>
          <p:nvPr/>
        </p:nvSpPr>
        <p:spPr>
          <a:xfrm>
            <a:off x="479426" y="1928235"/>
            <a:ext cx="548246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CNO Batiment 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fr-FR" dirty="0"/>
              <a:t>L’amélioration des conditions d’hygiène sur les chantiers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fr-FR" dirty="0"/>
              <a:t>La réduction des risques </a:t>
            </a:r>
          </a:p>
          <a:p>
            <a:pPr marL="742950" lvl="1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fr-FR" dirty="0"/>
              <a:t>liés aux manutentions manuelles </a:t>
            </a:r>
          </a:p>
          <a:p>
            <a:pPr marL="742950" lvl="1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fr-FR" dirty="0"/>
              <a:t>de chute</a:t>
            </a:r>
          </a:p>
          <a:p>
            <a:pPr marL="742950" lvl="1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fr-FR" dirty="0"/>
              <a:t>liés aux agents chimiques dangereux</a:t>
            </a:r>
          </a:p>
          <a:p>
            <a:pPr marL="742950" lvl="1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fr-FR" dirty="0"/>
              <a:t>routiers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0DB1CA2-AB2E-4BAB-B1B0-0505CF2AAE5B}"/>
              </a:ext>
            </a:extLst>
          </p:cNvPr>
          <p:cNvSpPr txBox="1"/>
          <p:nvPr/>
        </p:nvSpPr>
        <p:spPr>
          <a:xfrm>
            <a:off x="6096001" y="1860476"/>
            <a:ext cx="561657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CNO Travaux Publics</a:t>
            </a:r>
          </a:p>
          <a:p>
            <a:endParaRPr lang="fr-FR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fr-FR" dirty="0"/>
              <a:t>La prévention des risques</a:t>
            </a:r>
          </a:p>
          <a:p>
            <a:pPr marL="742950" lvl="1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fr-FR" dirty="0"/>
              <a:t>liés aux manutentions </a:t>
            </a:r>
          </a:p>
          <a:p>
            <a:pPr marL="742950" lvl="1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fr-FR" dirty="0"/>
              <a:t>liés aux chutes ;</a:t>
            </a:r>
          </a:p>
          <a:p>
            <a:pPr marL="742950" lvl="1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fr-FR" dirty="0"/>
              <a:t>liés à l’exposition aux agents chimiques dangereux </a:t>
            </a:r>
          </a:p>
          <a:p>
            <a:pPr marL="742950" lvl="1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fr-FR" dirty="0"/>
              <a:t>liés à la circulation et à l’utilisation d’engins sur les chantiers et les routes </a:t>
            </a:r>
          </a:p>
          <a:p>
            <a:pPr marL="742950" lvl="1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fr-FR" dirty="0"/>
              <a:t>d’ensevelissement ;</a:t>
            </a:r>
          </a:p>
          <a:p>
            <a:pPr marL="742950" lvl="1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fr-FR" dirty="0"/>
              <a:t>émergents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fr-FR" dirty="0"/>
              <a:t>L’amélioration de l’hygiène et des conditions de travail sur chantier ;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84426008-85B9-44F5-8706-C37E626213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571" y="1509903"/>
            <a:ext cx="1371805" cy="1200329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383DCC50-4562-444A-BAF7-4AC0AE7907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209" y="1509903"/>
            <a:ext cx="1371805" cy="130542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34ED5BD-0FFA-42EA-8028-5ECE4067E93B}"/>
              </a:ext>
            </a:extLst>
          </p:cNvPr>
          <p:cNvSpPr txBox="1"/>
          <p:nvPr/>
        </p:nvSpPr>
        <p:spPr>
          <a:xfrm>
            <a:off x="3704928" y="5753151"/>
            <a:ext cx="4324728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CARACTERE INNOVANT </a:t>
            </a:r>
          </a:p>
        </p:txBody>
      </p:sp>
    </p:spTree>
    <p:extLst>
      <p:ext uri="{BB962C8B-B14F-4D97-AF65-F5344CB8AC3E}">
        <p14:creationId xmlns:p14="http://schemas.microsoft.com/office/powerpoint/2010/main" val="109683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489E54-0FC2-46CF-98B7-090BF7877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Notre offre de service en prévention</a:t>
            </a: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id="{8E57805F-121D-4ED8-8331-7ECDF8007B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4588" y="702468"/>
            <a:ext cx="2122928" cy="369332"/>
          </a:xfrm>
          <a:prstGeom prst="rect">
            <a:avLst/>
          </a:prstGeom>
          <a:solidFill>
            <a:srgbClr val="D05559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spcBef>
                <a:spcPct val="50000"/>
              </a:spcBef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fr-FR" sz="1800" dirty="0"/>
              <a:t>Aides financières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70DDC00-6E6F-4A73-B32F-F070E8C5402C}"/>
              </a:ext>
            </a:extLst>
          </p:cNvPr>
          <p:cNvSpPr txBox="1"/>
          <p:nvPr/>
        </p:nvSpPr>
        <p:spPr>
          <a:xfrm>
            <a:off x="991673" y="1741626"/>
            <a:ext cx="935006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fr-FR" sz="2800" dirty="0"/>
              <a:t>Equipements NEUFS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fr-FR" sz="2800" dirty="0"/>
              <a:t>Pas de remplacement à l’identique 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fr-FR" sz="2800" dirty="0"/>
              <a:t>Certifiés et normés  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fr-FR" sz="2800" dirty="0"/>
              <a:t>Pas de commande avant signature 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fr-FR" sz="2800" dirty="0"/>
              <a:t>Financement en propre, CREDIT BAIL refusé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fr-FR" sz="2800" dirty="0"/>
              <a:t>Formation à l’utilisation des équipements d’au moins un salarié 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fr-FR" sz="2800" dirty="0"/>
              <a:t>Formation du chef d’entreprise et des salariés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fr-FR" sz="2800" dirty="0"/>
              <a:t>Formation SST</a:t>
            </a:r>
          </a:p>
          <a:p>
            <a:pPr>
              <a:buClr>
                <a:srgbClr val="C00000"/>
              </a:buClr>
            </a:pPr>
            <a:r>
              <a:rPr lang="fr-FR" sz="2800" dirty="0"/>
              <a:t>…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05314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27A0A22E-22CA-F04D-930E-54F46CFBF1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Point sur les incitations financières</a:t>
            </a:r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96423977-095B-C742-80F5-6AE2D09E1C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fr-FR" dirty="0"/>
              <a:t>2024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7DAD06B-9C67-134C-9DB4-E8813DA53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29988F-F80F-254F-8E8B-D1187E331E8D}" type="datetime1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11/10/2024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B514456-1E47-C74B-9B44-B719EDFD7F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/>
              <a:t>DPRP</a:t>
            </a:r>
          </a:p>
        </p:txBody>
      </p:sp>
    </p:spTree>
    <p:extLst>
      <p:ext uri="{BB962C8B-B14F-4D97-AF65-F5344CB8AC3E}">
        <p14:creationId xmlns:p14="http://schemas.microsoft.com/office/powerpoint/2010/main" val="1160974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43140DD-775A-4BBF-BC82-E9B505A48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Incitations financières 2024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618C628-87FD-4745-B57F-ED25FCDA0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6" y="1436162"/>
            <a:ext cx="11233149" cy="427509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fr-FR" sz="2800" dirty="0"/>
              <a:t>Budgets 2024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FR" dirty="0"/>
              <a:t>Total : 7 320 000 €</a:t>
            </a:r>
          </a:p>
          <a:p>
            <a:pPr lvl="1">
              <a:lnSpc>
                <a:spcPct val="150000"/>
              </a:lnSpc>
              <a:spcBef>
                <a:spcPts val="1800"/>
              </a:spcBef>
              <a:tabLst>
                <a:tab pos="3952875" algn="l"/>
                <a:tab pos="4302125" algn="l"/>
              </a:tabLst>
            </a:pPr>
            <a:r>
              <a:rPr lang="fr-FR" dirty="0">
                <a:solidFill>
                  <a:srgbClr val="70AD47"/>
                </a:solidFill>
              </a:rPr>
              <a:t>Subvention risques ergonomiques :     4 320 000 €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tabLst>
                <a:tab pos="3952875" algn="l"/>
                <a:tab pos="4302125" algn="l"/>
              </a:tabLst>
            </a:pPr>
            <a:r>
              <a:rPr lang="fr-FR" dirty="0">
                <a:solidFill>
                  <a:srgbClr val="4472C4"/>
                </a:solidFill>
              </a:rPr>
              <a:t>Subventions Prévention TPE : 			     1 700 000 €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tabLst>
                <a:tab pos="4302125" algn="l"/>
              </a:tabLst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Contrats de prévention : 		     </a:t>
            </a:r>
            <a:r>
              <a:rPr lang="fr-FR" dirty="0">
                <a:solidFill>
                  <a:srgbClr val="ED7D31"/>
                </a:solidFill>
                <a:latin typeface="Arial" panose="020B0604020202020204"/>
              </a:rPr>
              <a:t>1 300 000 €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9332F2A-A4A0-4774-AB99-1FF9CDB0C277}"/>
              </a:ext>
            </a:extLst>
          </p:cNvPr>
          <p:cNvSpPr txBox="1"/>
          <p:nvPr/>
        </p:nvSpPr>
        <p:spPr>
          <a:xfrm>
            <a:off x="328246" y="6206242"/>
            <a:ext cx="498230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Contrats de prévention : autorisations de programme </a:t>
            </a:r>
            <a:endParaRPr kumimoji="0" lang="fr-FR" sz="16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8" name="Graphique 7">
            <a:extLst>
              <a:ext uri="{FF2B5EF4-FFF2-40B4-BE49-F238E27FC236}">
                <a16:creationId xmlns:a16="http://schemas.microsoft.com/office/drawing/2014/main" id="{E2DBCAD7-77C3-475C-BE2E-E52E542E5194}"/>
              </a:ext>
            </a:extLst>
          </p:cNvPr>
          <p:cNvGraphicFramePr>
            <a:graphicFrameLocks/>
          </p:cNvGraphicFramePr>
          <p:nvPr/>
        </p:nvGraphicFramePr>
        <p:xfrm>
          <a:off x="5943600" y="1151108"/>
          <a:ext cx="7004014" cy="50551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27055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43140DD-775A-4BBF-BC82-E9B505A48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CONSOMMATION 2024 au 24/05/2024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618C628-87FD-4745-B57F-ED25FCDA0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6" y="1436161"/>
            <a:ext cx="11233149" cy="4495715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fr-FR" dirty="0">
                <a:solidFill>
                  <a:srgbClr val="ED7D31"/>
                </a:solidFill>
              </a:rPr>
              <a:t>Consommation 2024 des aides financières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C43E112-12B9-440B-B23F-93AAFC62C70A}"/>
              </a:ext>
            </a:extLst>
          </p:cNvPr>
          <p:cNvSpPr txBox="1"/>
          <p:nvPr/>
        </p:nvSpPr>
        <p:spPr>
          <a:xfrm>
            <a:off x="1113507" y="2359520"/>
            <a:ext cx="2831788" cy="7720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" marR="0" lvl="1" indent="0" algn="ctr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Subvention risques</a:t>
            </a:r>
          </a:p>
          <a:p>
            <a:pPr marL="9525" marR="0" lvl="1" indent="0" algn="ctr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ergonomiques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86A9A10-EFD9-47F6-969F-6E605D2BAC28}"/>
              </a:ext>
            </a:extLst>
          </p:cNvPr>
          <p:cNvSpPr txBox="1"/>
          <p:nvPr/>
        </p:nvSpPr>
        <p:spPr>
          <a:xfrm>
            <a:off x="5063919" y="2359520"/>
            <a:ext cx="2636074" cy="7720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" marR="0" lvl="1" indent="0" algn="ctr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Subventions</a:t>
            </a:r>
          </a:p>
          <a:p>
            <a:pPr marL="9525" marR="0" lvl="1" indent="0" algn="ctr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Prévention TPE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BA8BEBF-9934-4FA0-A336-63CCDCE34D6D}"/>
              </a:ext>
            </a:extLst>
          </p:cNvPr>
          <p:cNvSpPr txBox="1"/>
          <p:nvPr/>
        </p:nvSpPr>
        <p:spPr>
          <a:xfrm>
            <a:off x="8580671" y="2337321"/>
            <a:ext cx="2636074" cy="7720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" marR="0" lvl="1" indent="0" algn="ctr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Contrats </a:t>
            </a:r>
          </a:p>
          <a:p>
            <a:pPr marL="9525" marR="0" lvl="1" indent="0" algn="ctr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 prévention</a:t>
            </a:r>
          </a:p>
        </p:txBody>
      </p:sp>
      <p:graphicFrame>
        <p:nvGraphicFramePr>
          <p:cNvPr id="12" name="Graphique 11">
            <a:extLst>
              <a:ext uri="{FF2B5EF4-FFF2-40B4-BE49-F238E27FC236}">
                <a16:creationId xmlns:a16="http://schemas.microsoft.com/office/drawing/2014/main" id="{C87DE5FC-6814-4CCF-AF33-6C87AD8A784A}"/>
              </a:ext>
            </a:extLst>
          </p:cNvPr>
          <p:cNvGraphicFramePr>
            <a:graphicFrameLocks/>
          </p:cNvGraphicFramePr>
          <p:nvPr/>
        </p:nvGraphicFramePr>
        <p:xfrm>
          <a:off x="932350" y="3109327"/>
          <a:ext cx="3124546" cy="3099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aphique 10">
            <a:extLst>
              <a:ext uri="{FF2B5EF4-FFF2-40B4-BE49-F238E27FC236}">
                <a16:creationId xmlns:a16="http://schemas.microsoft.com/office/drawing/2014/main" id="{E5BCF0D6-5097-466B-23FE-E4FB381A3525}"/>
              </a:ext>
            </a:extLst>
          </p:cNvPr>
          <p:cNvGraphicFramePr>
            <a:graphicFrameLocks/>
          </p:cNvGraphicFramePr>
          <p:nvPr/>
        </p:nvGraphicFramePr>
        <p:xfrm>
          <a:off x="4805416" y="3104068"/>
          <a:ext cx="3124546" cy="3099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3F26DED3-F6B9-4E41-3F03-46520BC746DA}"/>
              </a:ext>
            </a:extLst>
          </p:cNvPr>
          <p:cNvGraphicFramePr>
            <a:graphicFrameLocks/>
          </p:cNvGraphicFramePr>
          <p:nvPr/>
        </p:nvGraphicFramePr>
        <p:xfrm>
          <a:off x="8336435" y="3129787"/>
          <a:ext cx="3124546" cy="3099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592115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C706D371-8913-4085-B643-A318800785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2363" y="3361382"/>
            <a:ext cx="9368444" cy="1287760"/>
          </a:xfrm>
        </p:spPr>
        <p:txBody>
          <a:bodyPr/>
          <a:lstStyle/>
          <a:p>
            <a:r>
              <a:rPr lang="fr-FR" sz="4800" cap="none" dirty="0"/>
              <a:t>Merci</a:t>
            </a:r>
          </a:p>
        </p:txBody>
      </p:sp>
    </p:spTree>
    <p:extLst>
      <p:ext uri="{BB962C8B-B14F-4D97-AF65-F5344CB8AC3E}">
        <p14:creationId xmlns:p14="http://schemas.microsoft.com/office/powerpoint/2010/main" val="2807974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 27">
            <a:extLst>
              <a:ext uri="{FF2B5EF4-FFF2-40B4-BE49-F238E27FC236}">
                <a16:creationId xmlns:a16="http://schemas.microsoft.com/office/drawing/2014/main" id="{CCCB7A8B-6E11-4E95-92EB-2E52C0AF66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899" y="1917700"/>
            <a:ext cx="11180406" cy="3975100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1A02FAF0-E443-47AB-93DE-F1BC51394FC8}"/>
              </a:ext>
            </a:extLst>
          </p:cNvPr>
          <p:cNvSpPr txBox="1"/>
          <p:nvPr/>
        </p:nvSpPr>
        <p:spPr>
          <a:xfrm>
            <a:off x="1120361" y="4834435"/>
            <a:ext cx="1511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fr-FR" dirty="0">
                <a:solidFill>
                  <a:srgbClr val="00B0ED"/>
                </a:solidFill>
              </a:rPr>
              <a:t>RPS Accompagnement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617E56BA-B8E4-4642-B191-86DC0C61DDF8}"/>
              </a:ext>
            </a:extLst>
          </p:cNvPr>
          <p:cNvSpPr txBox="1"/>
          <p:nvPr/>
        </p:nvSpPr>
        <p:spPr>
          <a:xfrm>
            <a:off x="1326057" y="3129755"/>
            <a:ext cx="1191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/>
            </a:lvl1pPr>
          </a:lstStyle>
          <a:p>
            <a:r>
              <a:rPr lang="fr-FR" dirty="0"/>
              <a:t>Top BTP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741A2CEC-1F43-4665-8EA8-9E6F04BAAE92}"/>
              </a:ext>
            </a:extLst>
          </p:cNvPr>
          <p:cNvSpPr txBox="1"/>
          <p:nvPr/>
        </p:nvSpPr>
        <p:spPr>
          <a:xfrm>
            <a:off x="4765238" y="2885340"/>
            <a:ext cx="1272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0D46A7"/>
                </a:solidFill>
              </a:rPr>
              <a:t>Risques Chimiques Equipements</a:t>
            </a:r>
          </a:p>
        </p:txBody>
      </p:sp>
      <p:pic>
        <p:nvPicPr>
          <p:cNvPr id="38" name="Graphique 37" descr="Bécher contour">
            <a:extLst>
              <a:ext uri="{FF2B5EF4-FFF2-40B4-BE49-F238E27FC236}">
                <a16:creationId xmlns:a16="http://schemas.microsoft.com/office/drawing/2014/main" id="{8774A19B-C918-4547-80D7-E4962B6D60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78903" y="2449291"/>
            <a:ext cx="422051" cy="422051"/>
          </a:xfrm>
          <a:prstGeom prst="rect">
            <a:avLst/>
          </a:prstGeom>
        </p:spPr>
      </p:pic>
      <p:pic>
        <p:nvPicPr>
          <p:cNvPr id="50" name="Graphique 49" descr="Femme soudeuse contour">
            <a:extLst>
              <a:ext uri="{FF2B5EF4-FFF2-40B4-BE49-F238E27FC236}">
                <a16:creationId xmlns:a16="http://schemas.microsoft.com/office/drawing/2014/main" id="{1F515131-87D4-40E5-B2FB-43F0B143A1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2933500" y="2494903"/>
            <a:ext cx="437517" cy="437517"/>
          </a:xfrm>
          <a:prstGeom prst="rect">
            <a:avLst/>
          </a:prstGeom>
        </p:spPr>
      </p:pic>
      <p:pic>
        <p:nvPicPr>
          <p:cNvPr id="68" name="Graphique 67" descr="Bombe graffiti contour">
            <a:extLst>
              <a:ext uri="{FF2B5EF4-FFF2-40B4-BE49-F238E27FC236}">
                <a16:creationId xmlns:a16="http://schemas.microsoft.com/office/drawing/2014/main" id="{51642BCB-401A-46CE-A24C-EB9BEF0BC69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r="38980"/>
          <a:stretch/>
        </p:blipFill>
        <p:spPr>
          <a:xfrm>
            <a:off x="6455353" y="2379351"/>
            <a:ext cx="366117" cy="600001"/>
          </a:xfrm>
          <a:prstGeom prst="rect">
            <a:avLst/>
          </a:prstGeom>
        </p:spPr>
      </p:pic>
      <p:pic>
        <p:nvPicPr>
          <p:cNvPr id="72" name="Graphique 71" descr="Voiture contour">
            <a:extLst>
              <a:ext uri="{FF2B5EF4-FFF2-40B4-BE49-F238E27FC236}">
                <a16:creationId xmlns:a16="http://schemas.microsoft.com/office/drawing/2014/main" id="{9C41CD42-3A54-491D-863B-A04C6A7EC72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364273" y="2543989"/>
            <a:ext cx="514753" cy="514753"/>
          </a:xfrm>
          <a:prstGeom prst="rect">
            <a:avLst/>
          </a:prstGeom>
        </p:spPr>
      </p:pic>
      <p:sp>
        <p:nvSpPr>
          <p:cNvPr id="81" name="ZoneTexte 80">
            <a:extLst>
              <a:ext uri="{FF2B5EF4-FFF2-40B4-BE49-F238E27FC236}">
                <a16:creationId xmlns:a16="http://schemas.microsoft.com/office/drawing/2014/main" id="{9A091324-304D-4944-9C1E-26C7807525AC}"/>
              </a:ext>
            </a:extLst>
          </p:cNvPr>
          <p:cNvSpPr txBox="1"/>
          <p:nvPr/>
        </p:nvSpPr>
        <p:spPr>
          <a:xfrm>
            <a:off x="2933500" y="3058742"/>
            <a:ext cx="1470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C4575A"/>
                </a:solidFill>
              </a:rPr>
              <a:t>Captage Fumées de Soudage</a:t>
            </a:r>
          </a:p>
        </p:txBody>
      </p:sp>
      <p:pic>
        <p:nvPicPr>
          <p:cNvPr id="82" name="Image 81">
            <a:extLst>
              <a:ext uri="{FF2B5EF4-FFF2-40B4-BE49-F238E27FC236}">
                <a16:creationId xmlns:a16="http://schemas.microsoft.com/office/drawing/2014/main" id="{B701A96B-5607-4C3D-8000-8B83FD5FB32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9729" y="2595370"/>
            <a:ext cx="219815" cy="398921"/>
          </a:xfrm>
          <a:prstGeom prst="rect">
            <a:avLst/>
          </a:prstGeom>
        </p:spPr>
      </p:pic>
      <p:sp>
        <p:nvSpPr>
          <p:cNvPr id="83" name="ZoneTexte 82">
            <a:extLst>
              <a:ext uri="{FF2B5EF4-FFF2-40B4-BE49-F238E27FC236}">
                <a16:creationId xmlns:a16="http://schemas.microsoft.com/office/drawing/2014/main" id="{DBFE29A4-5E3D-478E-9E32-EEE4825B5330}"/>
              </a:ext>
            </a:extLst>
          </p:cNvPr>
          <p:cNvSpPr txBox="1"/>
          <p:nvPr/>
        </p:nvSpPr>
        <p:spPr>
          <a:xfrm>
            <a:off x="10260777" y="3159209"/>
            <a:ext cx="14703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AE66C5"/>
                </a:solidFill>
              </a:rPr>
              <a:t>Amiante</a:t>
            </a:r>
          </a:p>
        </p:txBody>
      </p:sp>
      <p:sp>
        <p:nvSpPr>
          <p:cNvPr id="86" name="ZoneTexte 85">
            <a:extLst>
              <a:ext uri="{FF2B5EF4-FFF2-40B4-BE49-F238E27FC236}">
                <a16:creationId xmlns:a16="http://schemas.microsoft.com/office/drawing/2014/main" id="{B1E26B4C-7859-411F-AAAF-A3A482DCB0DA}"/>
              </a:ext>
            </a:extLst>
          </p:cNvPr>
          <p:cNvSpPr txBox="1"/>
          <p:nvPr/>
        </p:nvSpPr>
        <p:spPr>
          <a:xfrm>
            <a:off x="6744313" y="2660184"/>
            <a:ext cx="1201089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sz="12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fr-FR" sz="1200" dirty="0">
                <a:solidFill>
                  <a:schemeClr val="accent1">
                    <a:lumMod val="75000"/>
                  </a:schemeClr>
                </a:solidFill>
              </a:rPr>
              <a:t>Captage Peinture en Menuiserie</a:t>
            </a:r>
          </a:p>
        </p:txBody>
      </p:sp>
      <p:pic>
        <p:nvPicPr>
          <p:cNvPr id="90" name="Graphique 89" descr="Mur de briques en construction contour">
            <a:extLst>
              <a:ext uri="{FF2B5EF4-FFF2-40B4-BE49-F238E27FC236}">
                <a16:creationId xmlns:a16="http://schemas.microsoft.com/office/drawing/2014/main" id="{7046B515-5135-44ED-BF1D-10AAB8053A0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207177" y="2554263"/>
            <a:ext cx="425089" cy="425089"/>
          </a:xfrm>
          <a:prstGeom prst="rect">
            <a:avLst/>
          </a:prstGeom>
        </p:spPr>
      </p:pic>
      <p:sp>
        <p:nvSpPr>
          <p:cNvPr id="92" name="ZoneTexte 91">
            <a:extLst>
              <a:ext uri="{FF2B5EF4-FFF2-40B4-BE49-F238E27FC236}">
                <a16:creationId xmlns:a16="http://schemas.microsoft.com/office/drawing/2014/main" id="{925AFF40-AC5C-4CD8-82D4-3F74142F9B7F}"/>
              </a:ext>
            </a:extLst>
          </p:cNvPr>
          <p:cNvSpPr txBox="1"/>
          <p:nvPr/>
        </p:nvSpPr>
        <p:spPr>
          <a:xfrm>
            <a:off x="8336508" y="2907933"/>
            <a:ext cx="1272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>
                <a:solidFill>
                  <a:schemeClr val="accent3"/>
                </a:solidFill>
              </a:defRPr>
            </a:lvl1pPr>
          </a:lstStyle>
          <a:p>
            <a:r>
              <a:rPr lang="fr-FR" dirty="0">
                <a:solidFill>
                  <a:srgbClr val="E32D82"/>
                </a:solidFill>
              </a:rPr>
              <a:t>Captage Fumées de Diesel </a:t>
            </a:r>
          </a:p>
        </p:txBody>
      </p:sp>
      <p:sp>
        <p:nvSpPr>
          <p:cNvPr id="95" name="ZoneTexte 94">
            <a:extLst>
              <a:ext uri="{FF2B5EF4-FFF2-40B4-BE49-F238E27FC236}">
                <a16:creationId xmlns:a16="http://schemas.microsoft.com/office/drawing/2014/main" id="{8880E325-FF15-458B-A5C8-CDADFA53563A}"/>
              </a:ext>
            </a:extLst>
          </p:cNvPr>
          <p:cNvSpPr txBox="1"/>
          <p:nvPr/>
        </p:nvSpPr>
        <p:spPr>
          <a:xfrm>
            <a:off x="3096513" y="5019101"/>
            <a:ext cx="12724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fr-FR" dirty="0">
                <a:solidFill>
                  <a:srgbClr val="597DB8"/>
                </a:solidFill>
              </a:rPr>
              <a:t>Contrats TPE</a:t>
            </a:r>
            <a:endParaRPr lang="fr-FR" i="1" dirty="0">
              <a:solidFill>
                <a:srgbClr val="597DB8"/>
              </a:solidFill>
            </a:endParaRPr>
          </a:p>
        </p:txBody>
      </p:sp>
      <p:pic>
        <p:nvPicPr>
          <p:cNvPr id="125" name="Graphique 124" descr="Contrat contour">
            <a:extLst>
              <a:ext uri="{FF2B5EF4-FFF2-40B4-BE49-F238E27FC236}">
                <a16:creationId xmlns:a16="http://schemas.microsoft.com/office/drawing/2014/main" id="{FC7FA1FA-BAF8-4FC4-85A4-C78F88C2210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006249" y="4440490"/>
            <a:ext cx="482306" cy="482306"/>
          </a:xfrm>
          <a:prstGeom prst="rect">
            <a:avLst/>
          </a:prstGeom>
        </p:spPr>
      </p:pic>
      <p:pic>
        <p:nvPicPr>
          <p:cNvPr id="63" name="Graphique 62" descr="Loupe avec un remplissage uni">
            <a:extLst>
              <a:ext uri="{FF2B5EF4-FFF2-40B4-BE49-F238E27FC236}">
                <a16:creationId xmlns:a16="http://schemas.microsoft.com/office/drawing/2014/main" id="{EF91AE9B-537A-4524-9811-474173B803D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>
            <a:off x="1218332" y="4447848"/>
            <a:ext cx="398921" cy="39892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16C357A-2901-B7CC-69EA-85A88DF1FB88}"/>
              </a:ext>
            </a:extLst>
          </p:cNvPr>
          <p:cNvSpPr txBox="1"/>
          <p:nvPr/>
        </p:nvSpPr>
        <p:spPr>
          <a:xfrm>
            <a:off x="337499" y="5975477"/>
            <a:ext cx="52606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Point d’entrée vers les Subventions Prévention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0C419A"/>
                </a:solidFill>
                <a:effectLst/>
                <a:uLnTx/>
                <a:uFillTx/>
                <a:latin typeface="Arial"/>
                <a:sym typeface="Wingdings" panose="05000000000000000000" pitchFamily="2" charset="2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www.ameli.fr</a:t>
            </a:r>
            <a:r>
              <a:rPr lang="fr-FR" sz="1200" b="1" dirty="0">
                <a:solidFill>
                  <a:srgbClr val="0C419A"/>
                </a:solidFill>
                <a:latin typeface="Arial"/>
                <a:sym typeface="Wingdings" panose="05000000000000000000" pitchFamily="2" charset="2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/entreprise</a:t>
            </a: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srgbClr val="0C419A"/>
              </a:solidFill>
              <a:effectLst/>
              <a:uLnTx/>
              <a:uFillTx/>
              <a:latin typeface="Arial"/>
              <a:ea typeface="+mn-ea"/>
              <a:cs typeface="+mn-cs"/>
              <a:sym typeface="Wingdings" panose="05000000000000000000" pitchFamily="2" charset="2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8804185-518E-ADF1-4083-C5A72B253F8A}"/>
              </a:ext>
            </a:extLst>
          </p:cNvPr>
          <p:cNvSpPr txBox="1">
            <a:spLocks/>
          </p:cNvSpPr>
          <p:nvPr/>
        </p:nvSpPr>
        <p:spPr>
          <a:xfrm>
            <a:off x="8031491" y="1368319"/>
            <a:ext cx="3708334" cy="7244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360000" tIns="360000" rIns="360000" bIns="360000" rtlCol="0" anchor="ctr">
            <a:noAutofit/>
          </a:bodyPr>
          <a:lstStyle>
            <a:lvl1pPr marL="0" indent="0" algn="l" defTabSz="914377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5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228594" indent="-219069" algn="l" defTabSz="914377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0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447663" indent="-219069" algn="l" defTabSz="914377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Police système Courant"/>
              <a:buChar char="-"/>
              <a:tabLst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628635" indent="-180970" algn="l" defTabSz="914377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28635" indent="0" algn="l" defTabSz="914377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2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fr-FR" sz="1200" dirty="0">
                <a:solidFill>
                  <a:srgbClr val="D05559"/>
                </a:solidFill>
              </a:rPr>
              <a:t>Subventions Prévention</a:t>
            </a:r>
          </a:p>
          <a:p>
            <a:pPr algn="ctr">
              <a:spcBef>
                <a:spcPts val="0"/>
              </a:spcBef>
            </a:pPr>
            <a:endParaRPr lang="fr-FR" sz="900" dirty="0">
              <a:solidFill>
                <a:srgbClr val="F84247"/>
              </a:solidFill>
            </a:endParaRPr>
          </a:p>
          <a:p>
            <a:pPr marL="9525" lvl="1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1100" dirty="0">
                <a:solidFill>
                  <a:srgbClr val="0C419A"/>
                </a:solidFill>
              </a:rPr>
              <a:t>Programmes 2024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0F023439-99F9-6FC4-7CBA-61DF3C4A4B74}"/>
              </a:ext>
            </a:extLst>
          </p:cNvPr>
          <p:cNvSpPr txBox="1">
            <a:spLocks/>
          </p:cNvSpPr>
          <p:nvPr/>
        </p:nvSpPr>
        <p:spPr>
          <a:xfrm>
            <a:off x="479426" y="482481"/>
            <a:ext cx="11233149" cy="809307"/>
          </a:xfrm>
          <a:prstGeom prst="rect">
            <a:avLst/>
          </a:prstGeom>
          <a:solidFill>
            <a:schemeClr val="tx2"/>
          </a:solidFill>
        </p:spPr>
        <p:txBody>
          <a:bodyPr vert="horz" lIns="360000" tIns="36000" rIns="0" bIns="0" rtlCol="0" anchor="ctr">
            <a:noAutofit/>
          </a:bodyPr>
          <a:lstStyle>
            <a:lvl1pPr defTabSz="914377">
              <a:lnSpc>
                <a:spcPts val="3100"/>
              </a:lnSpc>
              <a:spcBef>
                <a:spcPct val="0"/>
              </a:spcBef>
              <a:buNone/>
              <a:defRPr sz="3000" b="1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Notre offre de service en prévention</a:t>
            </a: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2A9231EB-4EAC-0EA8-02C3-574AF0DDE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4588" y="702468"/>
            <a:ext cx="2122928" cy="369332"/>
          </a:xfrm>
          <a:prstGeom prst="rect">
            <a:avLst/>
          </a:prstGeom>
          <a:solidFill>
            <a:srgbClr val="D05559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spcBef>
                <a:spcPct val="50000"/>
              </a:spcBef>
              <a:defRPr b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Aides financières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FA113DD-93B3-D2BF-06C7-F90A880EDD72}"/>
              </a:ext>
            </a:extLst>
          </p:cNvPr>
          <p:cNvSpPr txBox="1"/>
          <p:nvPr/>
        </p:nvSpPr>
        <p:spPr>
          <a:xfrm>
            <a:off x="452175" y="1453360"/>
            <a:ext cx="27920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de 1 à 49 salariés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0E2FC73-468E-7D5E-1B91-37D9795E7ABE}"/>
              </a:ext>
            </a:extLst>
          </p:cNvPr>
          <p:cNvSpPr txBox="1"/>
          <p:nvPr/>
        </p:nvSpPr>
        <p:spPr>
          <a:xfrm>
            <a:off x="10446699" y="4542635"/>
            <a:ext cx="1201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7990C6"/>
                </a:solidFill>
              </a:rPr>
              <a:t>Prévention Métiers du bâtiment Indépendants</a:t>
            </a:r>
          </a:p>
        </p:txBody>
      </p:sp>
      <p:pic>
        <p:nvPicPr>
          <p:cNvPr id="8" name="Graphique 7" descr="Mur de briques en construction contour">
            <a:extLst>
              <a:ext uri="{FF2B5EF4-FFF2-40B4-BE49-F238E27FC236}">
                <a16:creationId xmlns:a16="http://schemas.microsoft.com/office/drawing/2014/main" id="{9527CF7A-F5BA-A2EC-4C8C-90A2B92C71A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032302" y="4357076"/>
            <a:ext cx="425089" cy="42508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F9466C4-2232-2BA9-E200-12797B8BA1C8}"/>
              </a:ext>
            </a:extLst>
          </p:cNvPr>
          <p:cNvSpPr/>
          <p:nvPr/>
        </p:nvSpPr>
        <p:spPr>
          <a:xfrm>
            <a:off x="4469363" y="4114800"/>
            <a:ext cx="5346441" cy="13062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6C4D60C-808D-3116-38BA-20014CB19D15}"/>
              </a:ext>
            </a:extLst>
          </p:cNvPr>
          <p:cNvSpPr txBox="1"/>
          <p:nvPr/>
        </p:nvSpPr>
        <p:spPr>
          <a:xfrm>
            <a:off x="7850840" y="4177883"/>
            <a:ext cx="19742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b="1" dirty="0"/>
              <a:t>Travailleurs indépendants sans salariés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1BF36FE-ED6D-9346-93E5-60319717C768}"/>
              </a:ext>
            </a:extLst>
          </p:cNvPr>
          <p:cNvSpPr/>
          <p:nvPr/>
        </p:nvSpPr>
        <p:spPr>
          <a:xfrm>
            <a:off x="8031491" y="3905250"/>
            <a:ext cx="3681084" cy="1842407"/>
          </a:xfrm>
          <a:prstGeom prst="roundRect">
            <a:avLst/>
          </a:prstGeom>
          <a:noFill/>
          <a:ln w="28575">
            <a:solidFill>
              <a:srgbClr val="6384B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8729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489E54-0FC2-46CF-98B7-090BF7877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Notre offre de service en prévention</a:t>
            </a:r>
          </a:p>
        </p:txBody>
      </p:sp>
      <p:sp>
        <p:nvSpPr>
          <p:cNvPr id="18" name="Text Box 7">
            <a:extLst>
              <a:ext uri="{FF2B5EF4-FFF2-40B4-BE49-F238E27FC236}">
                <a16:creationId xmlns:a16="http://schemas.microsoft.com/office/drawing/2014/main" id="{8AB05F39-FA32-44FE-A298-918BB5A5F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4588" y="702468"/>
            <a:ext cx="2122928" cy="369332"/>
          </a:xfrm>
          <a:prstGeom prst="rect">
            <a:avLst/>
          </a:prstGeom>
          <a:solidFill>
            <a:srgbClr val="D05559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spcBef>
                <a:spcPct val="50000"/>
              </a:spcBef>
              <a:defRPr b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Aides financières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BFEBC28-98A4-4483-9EAF-BB4EBAAE10C9}"/>
              </a:ext>
            </a:extLst>
          </p:cNvPr>
          <p:cNvSpPr txBox="1"/>
          <p:nvPr/>
        </p:nvSpPr>
        <p:spPr>
          <a:xfrm>
            <a:off x="2377955" y="1741440"/>
            <a:ext cx="78174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TOP BTP</a:t>
            </a:r>
            <a:r>
              <a:rPr lang="fr-FR" sz="2000" b="1" dirty="0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408E87C-55A5-484A-BDE0-851A5EDB30D9}"/>
              </a:ext>
            </a:extLst>
          </p:cNvPr>
          <p:cNvSpPr txBox="1"/>
          <p:nvPr/>
        </p:nvSpPr>
        <p:spPr>
          <a:xfrm>
            <a:off x="8347570" y="1767674"/>
            <a:ext cx="14664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C00000"/>
                </a:solidFill>
              </a:rPr>
              <a:t>50%</a:t>
            </a:r>
          </a:p>
        </p:txBody>
      </p:sp>
      <p:pic>
        <p:nvPicPr>
          <p:cNvPr id="20" name="Graphique 19" descr="Mur de briques en construction contour">
            <a:extLst>
              <a:ext uri="{FF2B5EF4-FFF2-40B4-BE49-F238E27FC236}">
                <a16:creationId xmlns:a16="http://schemas.microsoft.com/office/drawing/2014/main" id="{228DF4A3-0727-4C61-9740-EA78D9D33D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8642" y="1534327"/>
            <a:ext cx="950865" cy="950865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F2F1DCFF-7F29-41B3-8D8E-C154FC486D03}"/>
              </a:ext>
            </a:extLst>
          </p:cNvPr>
          <p:cNvSpPr txBox="1"/>
          <p:nvPr/>
        </p:nvSpPr>
        <p:spPr>
          <a:xfrm>
            <a:off x="2472744" y="2343955"/>
            <a:ext cx="6684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Equipements spécifiques et formations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F087825-7C94-4A90-9558-9985D300020B}"/>
              </a:ext>
            </a:extLst>
          </p:cNvPr>
          <p:cNvSpPr txBox="1"/>
          <p:nvPr/>
        </p:nvSpPr>
        <p:spPr>
          <a:xfrm>
            <a:off x="1107583" y="3129566"/>
            <a:ext cx="94402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Echafaudages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De pied marque NF et MDS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Roulant marque NF et MDS 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628C667-4EBF-458C-8DE4-CAB2D395068B}"/>
              </a:ext>
            </a:extLst>
          </p:cNvPr>
          <p:cNvSpPr txBox="1"/>
          <p:nvPr/>
        </p:nvSpPr>
        <p:spPr>
          <a:xfrm>
            <a:off x="1094704" y="4372809"/>
            <a:ext cx="1026446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Matériels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Protections chutes (trémies, passerelles, quais de chargement…)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Accès en hauteur : micro PEMP, PIRL, Plateforme d’accès,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Blindages manuportables et gardes corps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Bungalows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Coffrets électriques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Podiums de lavage pour bennes à béton</a:t>
            </a:r>
          </a:p>
        </p:txBody>
      </p:sp>
      <p:sp>
        <p:nvSpPr>
          <p:cNvPr id="24" name="Accolade fermante 23">
            <a:extLst>
              <a:ext uri="{FF2B5EF4-FFF2-40B4-BE49-F238E27FC236}">
                <a16:creationId xmlns:a16="http://schemas.microsoft.com/office/drawing/2014/main" id="{7C603BA0-F819-4B55-9B56-455BC8F7B4F6}"/>
              </a:ext>
            </a:extLst>
          </p:cNvPr>
          <p:cNvSpPr/>
          <p:nvPr/>
        </p:nvSpPr>
        <p:spPr>
          <a:xfrm>
            <a:off x="5525036" y="3033200"/>
            <a:ext cx="605307" cy="1193404"/>
          </a:xfrm>
          <a:prstGeom prst="rightBrac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B847E1C0-C28F-45EA-8993-73D08D9C0720}"/>
              </a:ext>
            </a:extLst>
          </p:cNvPr>
          <p:cNvSpPr txBox="1"/>
          <p:nvPr/>
        </p:nvSpPr>
        <p:spPr>
          <a:xfrm>
            <a:off x="6812924" y="3275771"/>
            <a:ext cx="3882220" cy="6463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Formation R408 ou 457 obligatoire</a:t>
            </a:r>
          </a:p>
          <a:p>
            <a:pPr algn="ctr"/>
            <a:r>
              <a:rPr lang="fr-FR" dirty="0"/>
              <a:t>Listes échafaudages imposées </a:t>
            </a:r>
          </a:p>
        </p:txBody>
      </p:sp>
      <p:pic>
        <p:nvPicPr>
          <p:cNvPr id="29" name="Graphique 28" descr="Calendrier journalier avec un remplissage uni">
            <a:extLst>
              <a:ext uri="{FF2B5EF4-FFF2-40B4-BE49-F238E27FC236}">
                <a16:creationId xmlns:a16="http://schemas.microsoft.com/office/drawing/2014/main" id="{F9EB6F3C-BECE-4E31-A4AA-AB4BFAFC5D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0304" y="3129566"/>
            <a:ext cx="914400" cy="914400"/>
          </a:xfrm>
          <a:prstGeom prst="rect">
            <a:avLst/>
          </a:prstGeom>
        </p:spPr>
      </p:pic>
      <p:pic>
        <p:nvPicPr>
          <p:cNvPr id="31" name="Graphique 30" descr="En haut avec un remplissage uni">
            <a:extLst>
              <a:ext uri="{FF2B5EF4-FFF2-40B4-BE49-F238E27FC236}">
                <a16:creationId xmlns:a16="http://schemas.microsoft.com/office/drawing/2014/main" id="{DFB5DD5D-E84C-4E43-ACC0-4B4A809743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4546" y="496734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498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489E54-0FC2-46CF-98B7-090BF7877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Notre offre de service en prévention</a:t>
            </a:r>
          </a:p>
        </p:txBody>
      </p:sp>
      <p:sp>
        <p:nvSpPr>
          <p:cNvPr id="18" name="Text Box 7">
            <a:extLst>
              <a:ext uri="{FF2B5EF4-FFF2-40B4-BE49-F238E27FC236}">
                <a16:creationId xmlns:a16="http://schemas.microsoft.com/office/drawing/2014/main" id="{8AB05F39-FA32-44FE-A298-918BB5A5F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4588" y="702468"/>
            <a:ext cx="2122928" cy="369332"/>
          </a:xfrm>
          <a:prstGeom prst="rect">
            <a:avLst/>
          </a:prstGeom>
          <a:solidFill>
            <a:srgbClr val="D05559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spcBef>
                <a:spcPct val="50000"/>
              </a:spcBef>
              <a:defRPr b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Aides financières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BFEBC28-98A4-4483-9EAF-BB4EBAAE10C9}"/>
              </a:ext>
            </a:extLst>
          </p:cNvPr>
          <p:cNvSpPr txBox="1"/>
          <p:nvPr/>
        </p:nvSpPr>
        <p:spPr>
          <a:xfrm>
            <a:off x="2377955" y="1741440"/>
            <a:ext cx="78174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TOP BTP</a:t>
            </a:r>
            <a:r>
              <a:rPr lang="fr-FR" sz="2000" b="1" dirty="0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408E87C-55A5-484A-BDE0-851A5EDB30D9}"/>
              </a:ext>
            </a:extLst>
          </p:cNvPr>
          <p:cNvSpPr txBox="1"/>
          <p:nvPr/>
        </p:nvSpPr>
        <p:spPr>
          <a:xfrm>
            <a:off x="9896641" y="1756829"/>
            <a:ext cx="14664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C00000"/>
                </a:solidFill>
              </a:rPr>
              <a:t>70%</a:t>
            </a:r>
          </a:p>
        </p:txBody>
      </p:sp>
      <p:pic>
        <p:nvPicPr>
          <p:cNvPr id="20" name="Graphique 19" descr="Mur de briques en construction contour">
            <a:extLst>
              <a:ext uri="{FF2B5EF4-FFF2-40B4-BE49-F238E27FC236}">
                <a16:creationId xmlns:a16="http://schemas.microsoft.com/office/drawing/2014/main" id="{228DF4A3-0727-4C61-9740-EA78D9D33D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8642" y="1534327"/>
            <a:ext cx="950865" cy="950865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F2F1DCFF-7F29-41B3-8D8E-C154FC486D03}"/>
              </a:ext>
            </a:extLst>
          </p:cNvPr>
          <p:cNvSpPr txBox="1"/>
          <p:nvPr/>
        </p:nvSpPr>
        <p:spPr>
          <a:xfrm>
            <a:off x="2472744" y="2343955"/>
            <a:ext cx="6684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Equipements spécifiques et formations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94101A5-0834-4837-B922-1D0A6AE06F7E}"/>
              </a:ext>
            </a:extLst>
          </p:cNvPr>
          <p:cNvSpPr txBox="1"/>
          <p:nvPr/>
        </p:nvSpPr>
        <p:spPr>
          <a:xfrm>
            <a:off x="888642" y="3271234"/>
            <a:ext cx="104744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Formation à la sécurité 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Formation des accueillants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Formation aux travaux en hauteur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Formation CSPS niveau 3 (CMI)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Formation à la mise en œuvre de la CSPS sur les chantiers de maison individuelle</a:t>
            </a:r>
          </a:p>
        </p:txBody>
      </p:sp>
      <p:pic>
        <p:nvPicPr>
          <p:cNvPr id="9" name="Graphique 8" descr="Classe avec un remplissage uni">
            <a:extLst>
              <a:ext uri="{FF2B5EF4-FFF2-40B4-BE49-F238E27FC236}">
                <a16:creationId xmlns:a16="http://schemas.microsoft.com/office/drawing/2014/main" id="{5DC566AB-6296-4C11-81B5-276A5EF168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18852" y="355269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802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489E54-0FC2-46CF-98B7-090BF7877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Notre offre de service en prévention</a:t>
            </a:r>
          </a:p>
        </p:txBody>
      </p:sp>
      <p:sp>
        <p:nvSpPr>
          <p:cNvPr id="18" name="Text Box 7">
            <a:extLst>
              <a:ext uri="{FF2B5EF4-FFF2-40B4-BE49-F238E27FC236}">
                <a16:creationId xmlns:a16="http://schemas.microsoft.com/office/drawing/2014/main" id="{8AB05F39-FA32-44FE-A298-918BB5A5F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4588" y="702468"/>
            <a:ext cx="2122928" cy="369332"/>
          </a:xfrm>
          <a:prstGeom prst="rect">
            <a:avLst/>
          </a:prstGeom>
          <a:solidFill>
            <a:srgbClr val="D05559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spcBef>
                <a:spcPct val="50000"/>
              </a:spcBef>
              <a:defRPr b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Aides financières</a:t>
            </a:r>
          </a:p>
        </p:txBody>
      </p:sp>
      <p:pic>
        <p:nvPicPr>
          <p:cNvPr id="4" name="Graphique 3" descr="Femme soudeuse contour">
            <a:extLst>
              <a:ext uri="{FF2B5EF4-FFF2-40B4-BE49-F238E27FC236}">
                <a16:creationId xmlns:a16="http://schemas.microsoft.com/office/drawing/2014/main" id="{6B44B5D3-6421-4F0F-886D-90B0736BF0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731616" y="1605854"/>
            <a:ext cx="908932" cy="90893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93701C3-CE2D-412C-9D5B-688387D8B0D8}"/>
              </a:ext>
            </a:extLst>
          </p:cNvPr>
          <p:cNvSpPr txBox="1"/>
          <p:nvPr/>
        </p:nvSpPr>
        <p:spPr>
          <a:xfrm>
            <a:off x="2187262" y="1860265"/>
            <a:ext cx="78174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>
                <a:solidFill>
                  <a:srgbClr val="8099D2"/>
                </a:solidFill>
              </a:rPr>
              <a:t>Captage fumées de soudage</a:t>
            </a:r>
          </a:p>
        </p:txBody>
      </p:sp>
      <p:pic>
        <p:nvPicPr>
          <p:cNvPr id="6" name="Graphique 5" descr="Ouverture avec un remplissage uni">
            <a:extLst>
              <a:ext uri="{FF2B5EF4-FFF2-40B4-BE49-F238E27FC236}">
                <a16:creationId xmlns:a16="http://schemas.microsoft.com/office/drawing/2014/main" id="{870D046E-1FFA-49A4-93CB-0F81BCB957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33131" y="2601323"/>
            <a:ext cx="610251" cy="610251"/>
          </a:xfrm>
          <a:prstGeom prst="rect">
            <a:avLst/>
          </a:prstGeom>
        </p:spPr>
      </p:pic>
      <p:pic>
        <p:nvPicPr>
          <p:cNvPr id="8" name="Graphique 7" descr="Pile avec un remplissage uni">
            <a:extLst>
              <a:ext uri="{FF2B5EF4-FFF2-40B4-BE49-F238E27FC236}">
                <a16:creationId xmlns:a16="http://schemas.microsoft.com/office/drawing/2014/main" id="{7086FCA7-32BB-417C-8328-E2F238EE2C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33131" y="3653301"/>
            <a:ext cx="642842" cy="642842"/>
          </a:xfrm>
          <a:prstGeom prst="rect">
            <a:avLst/>
          </a:prstGeom>
        </p:spPr>
      </p:pic>
      <p:pic>
        <p:nvPicPr>
          <p:cNvPr id="10" name="Graphique 9" descr="Diagramme d’interconnexion avec un remplissage uni">
            <a:extLst>
              <a:ext uri="{FF2B5EF4-FFF2-40B4-BE49-F238E27FC236}">
                <a16:creationId xmlns:a16="http://schemas.microsoft.com/office/drawing/2014/main" id="{4D93E3A9-5407-4286-B089-1FFC23CCB27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52136" y="3127312"/>
            <a:ext cx="642842" cy="642842"/>
          </a:xfrm>
          <a:prstGeom prst="rect">
            <a:avLst/>
          </a:prstGeom>
        </p:spPr>
      </p:pic>
      <p:pic>
        <p:nvPicPr>
          <p:cNvPr id="14" name="Graphique 13" descr="Amélioration continue avec un remplissage uni">
            <a:extLst>
              <a:ext uri="{FF2B5EF4-FFF2-40B4-BE49-F238E27FC236}">
                <a16:creationId xmlns:a16="http://schemas.microsoft.com/office/drawing/2014/main" id="{C641A1B0-6504-4360-A866-F6345AA33F3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05419" y="4069384"/>
            <a:ext cx="798972" cy="798972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51B989D1-8E2E-4CDB-B9A2-EE85A7F175E4}"/>
              </a:ext>
            </a:extLst>
          </p:cNvPr>
          <p:cNvSpPr txBox="1"/>
          <p:nvPr/>
        </p:nvSpPr>
        <p:spPr>
          <a:xfrm>
            <a:off x="6317087" y="1860567"/>
            <a:ext cx="6390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Acquisition d’équipements listés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03A8720-0396-4F89-B845-F03C7BCAEB88}"/>
              </a:ext>
            </a:extLst>
          </p:cNvPr>
          <p:cNvSpPr txBox="1"/>
          <p:nvPr/>
        </p:nvSpPr>
        <p:spPr>
          <a:xfrm>
            <a:off x="2408349" y="2706006"/>
            <a:ext cx="4662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Captage à la source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6A27F79-1195-48F0-969D-A5E5DF469599}"/>
              </a:ext>
            </a:extLst>
          </p:cNvPr>
          <p:cNvSpPr txBox="1"/>
          <p:nvPr/>
        </p:nvSpPr>
        <p:spPr>
          <a:xfrm>
            <a:off x="2408349" y="3219026"/>
            <a:ext cx="8023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Réseaux et groupe aspirants avec rejet externe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6EDF138-0679-4627-8189-1023DCD76C44}"/>
              </a:ext>
            </a:extLst>
          </p:cNvPr>
          <p:cNvSpPr txBox="1"/>
          <p:nvPr/>
        </p:nvSpPr>
        <p:spPr>
          <a:xfrm>
            <a:off x="2408349" y="3790056"/>
            <a:ext cx="7817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Introduction d’air réchauffé et compensation des débits extraits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0AE5975-46C2-437D-A9D3-F26939588764}"/>
              </a:ext>
            </a:extLst>
          </p:cNvPr>
          <p:cNvSpPr txBox="1"/>
          <p:nvPr/>
        </p:nvSpPr>
        <p:spPr>
          <a:xfrm>
            <a:off x="2408349" y="4284204"/>
            <a:ext cx="4662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Aide à la manipulation (OPTION)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DC0F05D-CD0A-40E1-B0F6-F9545F27BF49}"/>
              </a:ext>
            </a:extLst>
          </p:cNvPr>
          <p:cNvSpPr txBox="1"/>
          <p:nvPr/>
        </p:nvSpPr>
        <p:spPr>
          <a:xfrm>
            <a:off x="10258225" y="3140782"/>
            <a:ext cx="14664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C00000"/>
                </a:solidFill>
              </a:rPr>
              <a:t>50%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B97CC105-8D0F-4017-814B-096F3A57236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9705" y="1558825"/>
            <a:ext cx="1404473" cy="1180875"/>
          </a:xfrm>
          <a:prstGeom prst="rect">
            <a:avLst/>
          </a:prstGeom>
        </p:spPr>
      </p:pic>
      <p:sp>
        <p:nvSpPr>
          <p:cNvPr id="3" name="Accolade fermante 2">
            <a:extLst>
              <a:ext uri="{FF2B5EF4-FFF2-40B4-BE49-F238E27FC236}">
                <a16:creationId xmlns:a16="http://schemas.microsoft.com/office/drawing/2014/main" id="{707B0A31-D7EF-1638-750F-FB06DB5E074C}"/>
              </a:ext>
            </a:extLst>
          </p:cNvPr>
          <p:cNvSpPr/>
          <p:nvPr/>
        </p:nvSpPr>
        <p:spPr>
          <a:xfrm>
            <a:off x="9343518" y="2684298"/>
            <a:ext cx="380906" cy="2026927"/>
          </a:xfrm>
          <a:prstGeom prst="rightBrace">
            <a:avLst>
              <a:gd name="adj1" fmla="val 51116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0843A3C-AA66-26E2-E6EB-A7684506E060}"/>
              </a:ext>
            </a:extLst>
          </p:cNvPr>
          <p:cNvSpPr txBox="1"/>
          <p:nvPr/>
        </p:nvSpPr>
        <p:spPr>
          <a:xfrm>
            <a:off x="2408349" y="5441252"/>
            <a:ext cx="7817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Vérification des performances aérauliques et acoustiques de l’installation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134E09A-D3A3-46DE-8BD4-E32D93006C5C}"/>
              </a:ext>
            </a:extLst>
          </p:cNvPr>
          <p:cNvSpPr txBox="1"/>
          <p:nvPr/>
        </p:nvSpPr>
        <p:spPr>
          <a:xfrm>
            <a:off x="10369705" y="5123502"/>
            <a:ext cx="14664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C00000"/>
                </a:solidFill>
              </a:rPr>
              <a:t>70%</a:t>
            </a:r>
          </a:p>
        </p:txBody>
      </p:sp>
      <p:pic>
        <p:nvPicPr>
          <p:cNvPr id="11" name="Graphique 10" descr="Badge Tick1 avec un remplissage uni">
            <a:extLst>
              <a:ext uri="{FF2B5EF4-FFF2-40B4-BE49-F238E27FC236}">
                <a16:creationId xmlns:a16="http://schemas.microsoft.com/office/drawing/2014/main" id="{432D1CC8-7106-9CBD-4347-78E7CCE94CD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86082" y="5309629"/>
            <a:ext cx="788027" cy="78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141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9" grpId="0"/>
    </p:bldLst>
  </p:timing>
</p:sld>
</file>

<file path=ppt/theme/theme1.xml><?xml version="1.0" encoding="utf-8"?>
<a:theme xmlns:a="http://schemas.openxmlformats.org/drawingml/2006/main" name="Masque ppt Carsat NE 2021">
  <a:themeElements>
    <a:clrScheme name="Personnalisé 440">
      <a:dk1>
        <a:srgbClr val="000000"/>
      </a:dk1>
      <a:lt1>
        <a:srgbClr val="FFFFFF"/>
      </a:lt1>
      <a:dk2>
        <a:srgbClr val="0C419A"/>
      </a:dk2>
      <a:lt2>
        <a:srgbClr val="D05559"/>
      </a:lt2>
      <a:accent1>
        <a:srgbClr val="FBAF00"/>
      </a:accent1>
      <a:accent2>
        <a:srgbClr val="E31C79"/>
      </a:accent2>
      <a:accent3>
        <a:srgbClr val="A05EB5"/>
      </a:accent3>
      <a:accent4>
        <a:srgbClr val="00A5DF"/>
      </a:accent4>
      <a:accent5>
        <a:srgbClr val="758CC0"/>
      </a:accent5>
      <a:accent6>
        <a:srgbClr val="00AB8E"/>
      </a:accent6>
      <a:hlink>
        <a:srgbClr val="000000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sque PPT AMRP 2021 16_9 Nord-Est.potx" id="{9C312C2B-4008-4287-8A21-34170B33B87A}" vid="{813D2738-41F3-42D1-9AD2-B6C5B6EF827B}"/>
    </a:ext>
  </a:extLst>
</a:theme>
</file>

<file path=ppt/theme/theme2.xml><?xml version="1.0" encoding="utf-8"?>
<a:theme xmlns:a="http://schemas.openxmlformats.org/drawingml/2006/main" name="masque PPT V3">
  <a:themeElements>
    <a:clrScheme name="CNAM">
      <a:dk1>
        <a:srgbClr val="0C419A"/>
      </a:dk1>
      <a:lt1>
        <a:sysClr val="window" lastClr="FFFFFF"/>
      </a:lt1>
      <a:dk2>
        <a:srgbClr val="007FAD"/>
      </a:dk2>
      <a:lt2>
        <a:srgbClr val="545859"/>
      </a:lt2>
      <a:accent1>
        <a:srgbClr val="298478"/>
      </a:accent1>
      <a:accent2>
        <a:srgbClr val="C74E5A"/>
      </a:accent2>
      <a:accent3>
        <a:srgbClr val="007FAD"/>
      </a:accent3>
      <a:accent4>
        <a:srgbClr val="A05EB5"/>
      </a:accent4>
      <a:accent5>
        <a:srgbClr val="5E74B8"/>
      </a:accent5>
      <a:accent6>
        <a:srgbClr val="E11A81"/>
      </a:accent6>
      <a:hlink>
        <a:srgbClr val="0C419A"/>
      </a:hlink>
      <a:folHlink>
        <a:srgbClr val="54585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NAM_Template_PowerPoint_v4" id="{26C22B8F-5E05-F14C-9CB3-B37F511AC7C6}" vid="{59AAAB99-C36C-9647-8E13-E76025E32F41}"/>
    </a:ext>
  </a:extLst>
</a:theme>
</file>

<file path=ppt/theme/theme3.xml><?xml version="1.0" encoding="utf-8"?>
<a:theme xmlns:a="http://schemas.openxmlformats.org/drawingml/2006/main" name="Thème Office">
  <a:themeElements>
    <a:clrScheme name="Personnalisé 440">
      <a:dk1>
        <a:srgbClr val="000000"/>
      </a:dk1>
      <a:lt1>
        <a:srgbClr val="FFFFFF"/>
      </a:lt1>
      <a:dk2>
        <a:srgbClr val="0C419A"/>
      </a:dk2>
      <a:lt2>
        <a:srgbClr val="D05559"/>
      </a:lt2>
      <a:accent1>
        <a:srgbClr val="FBAF00"/>
      </a:accent1>
      <a:accent2>
        <a:srgbClr val="E31C79"/>
      </a:accent2>
      <a:accent3>
        <a:srgbClr val="A05EB5"/>
      </a:accent3>
      <a:accent4>
        <a:srgbClr val="00A5DF"/>
      </a:accent4>
      <a:accent5>
        <a:srgbClr val="758CC0"/>
      </a:accent5>
      <a:accent6>
        <a:srgbClr val="00AB8E"/>
      </a:accent6>
      <a:hlink>
        <a:srgbClr val="000000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8c7f0a-5550-4150-8379-59d49f365557" xsi:nil="true"/>
    <lcf76f155ced4ddcb4097134ff3c332f xmlns="7e078d18-820d-42c7-880c-5f05d13364e9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183B2AFE76DD4C9618FD8FA811A7F4" ma:contentTypeVersion="15" ma:contentTypeDescription="Crée un document." ma:contentTypeScope="" ma:versionID="32838e4d6e2b3c55d56dffe0eec59e7f">
  <xsd:schema xmlns:xsd="http://www.w3.org/2001/XMLSchema" xmlns:xs="http://www.w3.org/2001/XMLSchema" xmlns:p="http://schemas.microsoft.com/office/2006/metadata/properties" xmlns:ns2="7e078d18-820d-42c7-880c-5f05d13364e9" xmlns:ns3="f08c7f0a-5550-4150-8379-59d49f365557" targetNamespace="http://schemas.microsoft.com/office/2006/metadata/properties" ma:root="true" ma:fieldsID="f0311268aff5c85ec23034a87413f90e" ns2:_="" ns3:_="">
    <xsd:import namespace="7e078d18-820d-42c7-880c-5f05d13364e9"/>
    <xsd:import namespace="f08c7f0a-5550-4150-8379-59d49f3655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078d18-820d-42c7-880c-5f05d13364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Balises d’images" ma:readOnly="false" ma:fieldId="{5cf76f15-5ced-4ddc-b409-7134ff3c332f}" ma:taxonomyMulti="true" ma:sspId="04b7a96a-b578-4909-ad21-8b2e0cb6f8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8c7f0a-5550-4150-8379-59d49f36555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b2cbb1bd-9072-43d4-b5c2-f64df92614e5}" ma:internalName="TaxCatchAll" ma:showField="CatchAllData" ma:web="f08c7f0a-5550-4150-8379-59d49f3655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4A64393-95D5-4588-A69D-FA981962DADD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f08c7f0a-5550-4150-8379-59d49f365557"/>
    <ds:schemaRef ds:uri="http://purl.org/dc/elements/1.1/"/>
    <ds:schemaRef ds:uri="http://schemas.openxmlformats.org/package/2006/metadata/core-properties"/>
    <ds:schemaRef ds:uri="7e078d18-820d-42c7-880c-5f05d13364e9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D9CA8F3-163F-4483-A016-53493754EB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e078d18-820d-42c7-880c-5f05d13364e9"/>
    <ds:schemaRef ds:uri="f08c7f0a-5550-4150-8379-59d49f36555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99EAA50-5079-4CED-9185-D080FF5E02E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c8ed0d54-54d7-4498-9042-bf1d68447b7b}" enabled="1" method="Privileged" siteId="{7512341a-42c3-44bb-beee-e013048f124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Masque PPT AMRP 2021 16_9 Nord-Est</Template>
  <TotalTime>2609</TotalTime>
  <Words>4506</Words>
  <Application>Microsoft Office PowerPoint</Application>
  <PresentationFormat>Grand écran</PresentationFormat>
  <Paragraphs>624</Paragraphs>
  <Slides>55</Slides>
  <Notes>41</Notes>
  <HiddenSlides>31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55</vt:i4>
      </vt:variant>
    </vt:vector>
  </HeadingPairs>
  <TitlesOfParts>
    <vt:vector size="65" baseType="lpstr">
      <vt:lpstr>Arial</vt:lpstr>
      <vt:lpstr>Arial Black</vt:lpstr>
      <vt:lpstr>Calibri</vt:lpstr>
      <vt:lpstr>Calibri Light</vt:lpstr>
      <vt:lpstr>Police système Courant</vt:lpstr>
      <vt:lpstr>Symbol</vt:lpstr>
      <vt:lpstr>Wingdings</vt:lpstr>
      <vt:lpstr>Masque ppt Carsat NE 2021</vt:lpstr>
      <vt:lpstr>masque PPT V3</vt:lpstr>
      <vt:lpstr>Thème Office</vt:lpstr>
      <vt:lpstr>Prévention des risques professionnels</vt:lpstr>
      <vt:lpstr>Notre offre de service en prévention</vt:lpstr>
      <vt:lpstr>Notre offre de service en prévention</vt:lpstr>
      <vt:lpstr>Notre offre de service en prévention</vt:lpstr>
      <vt:lpstr>Notre offre de service en prévention</vt:lpstr>
      <vt:lpstr>Présentation PowerPoint</vt:lpstr>
      <vt:lpstr>Notre offre de service en prévention</vt:lpstr>
      <vt:lpstr>Notre offre de service en prévention</vt:lpstr>
      <vt:lpstr>Notre offre de service en prévention</vt:lpstr>
      <vt:lpstr>Notre offre de service en prévention</vt:lpstr>
      <vt:lpstr>Notre offre de service en prévention</vt:lpstr>
      <vt:lpstr>Notre offre de service en prévention</vt:lpstr>
      <vt:lpstr>Notre offre de service en prévention</vt:lpstr>
      <vt:lpstr>Notre offre de service en prévention</vt:lpstr>
      <vt:lpstr>Notre offre de service en prévention</vt:lpstr>
      <vt:lpstr>Le fonds d’investissement dans la prévention de l’usure professionnelle</vt:lpstr>
      <vt:lpstr>Présentation PowerPoint</vt:lpstr>
      <vt:lpstr>contexte</vt:lpstr>
      <vt:lpstr>Agir contre l’usure professionnelle</vt:lpstr>
      <vt:lpstr>Quatre types d’actions</vt:lpstr>
      <vt:lpstr>Pour Quels destinataires ?</vt:lpstr>
      <vt:lpstr>Des orientations ancrées dans la réalité des conditions de travail         </vt:lpstr>
      <vt:lpstr>Présentation PowerPoint</vt:lpstr>
      <vt:lpstr>Une aide orientée principalement vers les entreprises</vt:lpstr>
      <vt:lpstr>Une priorité donnée aux TPE / PME</vt:lpstr>
      <vt:lpstr>Présentation PowerPoint</vt:lpstr>
      <vt:lpstr>Présentation PowerPoint</vt:lpstr>
      <vt:lpstr>projets de transition professionnelle</vt:lpstr>
      <vt:lpstr>Présentation PowerPoint</vt:lpstr>
      <vt:lpstr>Les organismes de prévention des branches professionnelles</vt:lpstr>
      <vt:lpstr>Présentation PowerPoint</vt:lpstr>
      <vt:lpstr>Les aides directes aux entreprises, pour qui ?</vt:lpstr>
      <vt:lpstr>Les aides directes aux entreprises, pour quoi ?</vt:lpstr>
      <vt:lpstr>Les aides directes aux entreprises dans l’environnement de la branche AT/MP </vt:lpstr>
      <vt:lpstr>Les diagnostics ergonomiques</vt:lpstr>
      <vt:lpstr>Les équipements</vt:lpstr>
      <vt:lpstr>Les formations</vt:lpstr>
      <vt:lpstr>Les actions de sensibilisation et de communication </vt:lpstr>
      <vt:lpstr>Les aménagements de poste dans le cadre de la prévention de la désinsertion professionnelle</vt:lpstr>
      <vt:lpstr>frais de personnels dédiés à la prévention des risques ergonomiques</vt:lpstr>
      <vt:lpstr>La valorisation des accords de branche</vt:lpstr>
      <vt:lpstr>plafonds hors accord de bRanche et en cas d’accord de branche</vt:lpstr>
      <vt:lpstr>plafonds hors accord de bRanche et en cas d’accord de branche</vt:lpstr>
      <vt:lpstr>Comment Faire sa demande</vt:lpstr>
      <vt:lpstr>Présentation PowerPoint</vt:lpstr>
      <vt:lpstr>Annexes pour les demandes d’aides financières</vt:lpstr>
      <vt:lpstr>Annexes pour les demandes d’aides financières</vt:lpstr>
      <vt:lpstr>Notre offre de service en prévention</vt:lpstr>
      <vt:lpstr>Notre offre de service en prévention</vt:lpstr>
      <vt:lpstr>Notre offre de service en prévention</vt:lpstr>
      <vt:lpstr>Notre offre de service en prévention</vt:lpstr>
      <vt:lpstr>Point sur les incitations financières</vt:lpstr>
      <vt:lpstr>Incitations financières 2024</vt:lpstr>
      <vt:lpstr>CONSOMMATION 2024 au 24/05/2024</vt:lpstr>
      <vt:lpstr>Merci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LOMBART Nicolas</dc:creator>
  <cp:lastModifiedBy>LOMBART Nicolas</cp:lastModifiedBy>
  <cp:revision>84</cp:revision>
  <dcterms:created xsi:type="dcterms:W3CDTF">2022-08-09T07:05:55Z</dcterms:created>
  <dcterms:modified xsi:type="dcterms:W3CDTF">2024-10-11T10:40:35Z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0x0101004A183B2AFE76DD4C9618FD8FA811A7F4</vt:lpwstr>
  </property>
  <property fmtid="{D5CDD505-2E9C-101B-9397-08002B2CF9AE}" pid="3" name="ClassificationContentMarkingFooterText">
    <vt:lpwstr>Restreint, diffusion restreinte à l’interne de la Branche Retraite</vt:lpwstr>
  </property>
  <property fmtid="{D5CDD505-2E9C-101B-9397-08002B2CF9AE}" pid="4" name="MediaServiceImageTags">
    <vt:lpwstr/>
  </property>
</Properties>
</file>